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7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551816e35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551816e3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4551816e35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4551816e35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4551816e3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4551816e3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4551816e3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4551816e3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does the mass of female adelie penguins compare to the mass of male adelie penguins?</a:t>
            </a:r>
            <a:endParaRPr/>
          </a:p>
          <a:p>
            <a:pPr marL="0" lvl="0" indent="0" algn="l" rtl="0">
              <a:spcBef>
                <a:spcPts val="0"/>
              </a:spcBef>
              <a:spcAft>
                <a:spcPts val="0"/>
              </a:spcAft>
              <a:buNone/>
            </a:pPr>
            <a:r>
              <a:rPr lang="en"/>
              <a:t>(female penguins are lighter)</a:t>
            </a:r>
            <a:endParaRPr/>
          </a:p>
          <a:p>
            <a:pPr marL="0" lvl="0" indent="0" algn="l" rtl="0">
              <a:spcBef>
                <a:spcPts val="0"/>
              </a:spcBef>
              <a:spcAft>
                <a:spcPts val="0"/>
              </a:spcAft>
              <a:buNone/>
            </a:pPr>
            <a:endParaRPr/>
          </a:p>
          <a:p>
            <a:pPr marL="0" lvl="0" indent="0" algn="l" rtl="0">
              <a:spcBef>
                <a:spcPts val="0"/>
              </a:spcBef>
              <a:spcAft>
                <a:spcPts val="0"/>
              </a:spcAft>
              <a:buNone/>
            </a:pPr>
            <a:r>
              <a:rPr lang="en"/>
              <a:t>About how much lighter (typically) are female adelie penguins than male? </a:t>
            </a:r>
            <a:endParaRPr/>
          </a:p>
          <a:p>
            <a:pPr marL="0" lvl="0" indent="0" algn="l" rtl="0">
              <a:spcBef>
                <a:spcPts val="0"/>
              </a:spcBef>
              <a:spcAft>
                <a:spcPts val="0"/>
              </a:spcAft>
              <a:buNone/>
            </a:pPr>
            <a:r>
              <a:rPr lang="en"/>
              <a:t>(about 500-600 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551816e35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551816e3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do you notice about the shape of the distribution for male and female penguins?</a:t>
            </a:r>
            <a:endParaRPr/>
          </a:p>
          <a:p>
            <a:pPr marL="0" lvl="0" indent="0" algn="l" rtl="0">
              <a:spcBef>
                <a:spcPts val="0"/>
              </a:spcBef>
              <a:spcAft>
                <a:spcPts val="0"/>
              </a:spcAft>
              <a:buNone/>
            </a:pPr>
            <a:r>
              <a:rPr lang="en"/>
              <a:t>(the shape is very similar)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4551816e35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4551816e35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4551816e35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4551816e3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together:</a:t>
            </a:r>
            <a:endParaRPr/>
          </a:p>
          <a:p>
            <a:pPr marL="0" lvl="0" indent="0" algn="l" rtl="0">
              <a:spcBef>
                <a:spcPts val="0"/>
              </a:spcBef>
              <a:spcAft>
                <a:spcPts val="0"/>
              </a:spcAft>
              <a:buNone/>
            </a:pPr>
            <a:endParaRPr/>
          </a:p>
          <a:p>
            <a:pPr marL="0" lvl="0" indent="0" algn="l" rtl="0">
              <a:spcBef>
                <a:spcPts val="0"/>
              </a:spcBef>
              <a:spcAft>
                <a:spcPts val="0"/>
              </a:spcAft>
              <a:buNone/>
            </a:pPr>
            <a:r>
              <a:rPr lang="en"/>
              <a:t>Which penguin species is the heaviest? (Gentoo)</a:t>
            </a:r>
            <a:endParaRPr/>
          </a:p>
          <a:p>
            <a:pPr marL="0" lvl="0" indent="0" algn="l" rtl="0">
              <a:spcBef>
                <a:spcPts val="0"/>
              </a:spcBef>
              <a:spcAft>
                <a:spcPts val="0"/>
              </a:spcAft>
              <a:buNone/>
            </a:pPr>
            <a:r>
              <a:rPr lang="en"/>
              <a:t>Lightest? (Adelie)</a:t>
            </a:r>
            <a:endParaRPr/>
          </a:p>
          <a:p>
            <a:pPr marL="0" lvl="0" indent="0" algn="l" rtl="0">
              <a:spcBef>
                <a:spcPts val="0"/>
              </a:spcBef>
              <a:spcAft>
                <a:spcPts val="0"/>
              </a:spcAft>
              <a:buNone/>
            </a:pPr>
            <a:endParaRPr/>
          </a:p>
          <a:p>
            <a:pPr marL="0" lvl="0" indent="0" algn="l" rtl="0">
              <a:spcBef>
                <a:spcPts val="0"/>
              </a:spcBef>
              <a:spcAft>
                <a:spcPts val="0"/>
              </a:spcAft>
              <a:buNone/>
            </a:pPr>
            <a:r>
              <a:rPr lang="en"/>
              <a:t>How can we tell? (Most of the adelie penguins have masses on the left side of the axis, indicating lighter weights, most of the gentoo penguins has masses on the right side of the axis, indicating heavier weights)</a:t>
            </a:r>
            <a:endParaRPr/>
          </a:p>
          <a:p>
            <a:pPr marL="0" lvl="0" indent="0" algn="l" rtl="0">
              <a:spcBef>
                <a:spcPts val="0"/>
              </a:spcBef>
              <a:spcAft>
                <a:spcPts val="0"/>
              </a:spcAft>
              <a:buNone/>
            </a:pPr>
            <a:endParaRPr/>
          </a:p>
          <a:p>
            <a:pPr marL="0" lvl="0" indent="0" algn="l" rtl="0">
              <a:spcBef>
                <a:spcPts val="0"/>
              </a:spcBef>
              <a:spcAft>
                <a:spcPts val="0"/>
              </a:spcAft>
              <a:buNone/>
            </a:pPr>
            <a:r>
              <a:rPr lang="en"/>
              <a:t>About how much heavier do gentoo penguins appear to be than adelie? (around 1400 grams based on the “middle” of the adelie penguin weight appearing to be around 3600g and the “middle” of the gentoo weight being around 5000 g)</a:t>
            </a:r>
            <a:endParaRPr/>
          </a:p>
          <a:p>
            <a:pPr marL="0" lvl="0" indent="0" algn="l" rtl="0">
              <a:spcBef>
                <a:spcPts val="0"/>
              </a:spcBef>
              <a:spcAft>
                <a:spcPts val="0"/>
              </a:spcAft>
              <a:buNone/>
            </a:pPr>
            <a:endParaRPr/>
          </a:p>
          <a:p>
            <a:pPr marL="0" lvl="0" indent="0" algn="l" rtl="0">
              <a:spcBef>
                <a:spcPts val="0"/>
              </a:spcBef>
              <a:spcAft>
                <a:spcPts val="0"/>
              </a:spcAft>
              <a:buNone/>
            </a:pPr>
            <a:r>
              <a:rPr lang="en"/>
              <a:t>What shape does the distribution have? (mostly a “bell-shape”, more penguins with weights in the middle for each species, fewer that are very light or very heavy)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Discuss together:</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Which penguin has the longest flippers? (Gentoo)</a:t>
            </a:r>
            <a:endParaRPr/>
          </a:p>
          <a:p>
            <a:pPr marL="0" lvl="0" indent="0" algn="l" rtl="0">
              <a:spcBef>
                <a:spcPts val="0"/>
              </a:spcBef>
              <a:spcAft>
                <a:spcPts val="0"/>
              </a:spcAft>
              <a:buNone/>
            </a:pPr>
            <a:r>
              <a:rPr lang="en"/>
              <a:t>Shortest? (Adelie)</a:t>
            </a:r>
            <a:endParaRPr/>
          </a:p>
          <a:p>
            <a:pPr marL="0" lvl="0" indent="0" algn="l" rtl="0">
              <a:spcBef>
                <a:spcPts val="0"/>
              </a:spcBef>
              <a:spcAft>
                <a:spcPts val="0"/>
              </a:spcAft>
              <a:buNone/>
            </a:pPr>
            <a:r>
              <a:rPr lang="en"/>
              <a:t>How can we tell? (similar response to the last slide)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4551816e3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4551816e3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Ask students to discuss with a classmate:</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Which penguin has the deepest bill? (chinstrap and adelie appear to be fairly similar)</a:t>
            </a:r>
            <a:endParaRPr/>
          </a:p>
          <a:p>
            <a:pPr marL="0" lvl="0" indent="0" algn="l" rtl="0">
              <a:spcBef>
                <a:spcPts val="0"/>
              </a:spcBef>
              <a:spcAft>
                <a:spcPts val="0"/>
              </a:spcAft>
              <a:buNone/>
            </a:pPr>
            <a:r>
              <a:rPr lang="en"/>
              <a:t>Shallowest? (gentoo)</a:t>
            </a: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4551816e3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4551816e3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students to discuss with a classmate:</a:t>
            </a:r>
            <a:endParaRPr/>
          </a:p>
          <a:p>
            <a:pPr marL="0" lvl="0" indent="0" algn="l" rtl="0">
              <a:spcBef>
                <a:spcPts val="0"/>
              </a:spcBef>
              <a:spcAft>
                <a:spcPts val="0"/>
              </a:spcAft>
              <a:buNone/>
            </a:pPr>
            <a:endParaRPr/>
          </a:p>
          <a:p>
            <a:pPr marL="0" lvl="0" indent="0" algn="l" rtl="0">
              <a:spcBef>
                <a:spcPts val="0"/>
              </a:spcBef>
              <a:spcAft>
                <a:spcPts val="0"/>
              </a:spcAft>
              <a:buNone/>
            </a:pPr>
            <a:r>
              <a:rPr lang="en"/>
              <a:t>Which penguin has the longest bill? (Gentoo)</a:t>
            </a:r>
            <a:endParaRPr/>
          </a:p>
          <a:p>
            <a:pPr marL="0" lvl="0" indent="0" algn="l" rtl="0">
              <a:spcBef>
                <a:spcPts val="0"/>
              </a:spcBef>
              <a:spcAft>
                <a:spcPts val="0"/>
              </a:spcAft>
              <a:buNone/>
            </a:pPr>
            <a:r>
              <a:rPr lang="en"/>
              <a:t>Shortest? (Adelie)</a:t>
            </a:r>
            <a:endParaRPr/>
          </a:p>
          <a:p>
            <a:pPr marL="0" lvl="0" indent="0" algn="l" rtl="0">
              <a:spcBef>
                <a:spcPts val="0"/>
              </a:spcBef>
              <a:spcAft>
                <a:spcPts val="0"/>
              </a:spcAft>
              <a:buNone/>
            </a:pPr>
            <a:r>
              <a:rPr lang="en"/>
              <a:t>How can you tell?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4551816e3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4551816e3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4551816e35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4551816e35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How are the body masses similar? How are they different? Which penguin species has the most variation in mass?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4551816e35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4551816e35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How are the flipper sizes similar? How are they different?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4551816e35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14551816e35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BD3C-8F74-DF86-3784-314A2D4F0B6E}"/>
              </a:ext>
            </a:extLst>
          </p:cNvPr>
          <p:cNvSpPr>
            <a:spLocks noGrp="1"/>
          </p:cNvSpPr>
          <p:nvPr>
            <p:ph type="title"/>
          </p:nvPr>
        </p:nvSpPr>
        <p:spPr>
          <a:xfrm>
            <a:off x="311700" y="2878258"/>
            <a:ext cx="8520600" cy="1329531"/>
          </a:xfrm>
        </p:spPr>
        <p:txBody>
          <a:bodyPr>
            <a:noAutofit/>
          </a:bodyPr>
          <a:lstStyle/>
          <a:p>
            <a:pPr algn="ctr"/>
            <a:r>
              <a:rPr lang="en-US" b="1">
                <a:latin typeface="Nexa" pitchFamily="2" charset="77"/>
              </a:rPr>
              <a:t>7</a:t>
            </a:r>
            <a:r>
              <a:rPr lang="en-US" b="1" baseline="30000">
                <a:latin typeface="Nexa" pitchFamily="2" charset="77"/>
              </a:rPr>
              <a:t>th</a:t>
            </a:r>
            <a:r>
              <a:rPr lang="en-US" b="1">
                <a:latin typeface="Nexa" pitchFamily="2" charset="77"/>
              </a:rPr>
              <a:t> </a:t>
            </a:r>
            <a:r>
              <a:rPr lang="en-US" b="1" dirty="0">
                <a:latin typeface="Nexa" pitchFamily="2" charset="77"/>
              </a:rPr>
              <a:t>Grade Module</a:t>
            </a:r>
          </a:p>
        </p:txBody>
      </p:sp>
      <p:pic>
        <p:nvPicPr>
          <p:cNvPr id="5" name="Picture 4">
            <a:extLst>
              <a:ext uri="{FF2B5EF4-FFF2-40B4-BE49-F238E27FC236}">
                <a16:creationId xmlns:a16="http://schemas.microsoft.com/office/drawing/2014/main" id="{FF50344B-20BE-AB4B-1A0D-C62024326E8A}"/>
              </a:ext>
            </a:extLst>
          </p:cNvPr>
          <p:cNvPicPr>
            <a:picLocks noChangeAspect="1"/>
          </p:cNvPicPr>
          <p:nvPr/>
        </p:nvPicPr>
        <p:blipFill>
          <a:blip r:embed="rId2"/>
          <a:stretch>
            <a:fillRect/>
          </a:stretch>
        </p:blipFill>
        <p:spPr>
          <a:xfrm>
            <a:off x="685800" y="1095536"/>
            <a:ext cx="7772400" cy="1943100"/>
          </a:xfrm>
          <a:prstGeom prst="rect">
            <a:avLst/>
          </a:prstGeom>
        </p:spPr>
      </p:pic>
    </p:spTree>
    <p:extLst>
      <p:ext uri="{BB962C8B-B14F-4D97-AF65-F5344CB8AC3E}">
        <p14:creationId xmlns:p14="http://schemas.microsoft.com/office/powerpoint/2010/main" val="183845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21"/>
          <p:cNvPicPr preferRelativeResize="0"/>
          <p:nvPr/>
        </p:nvPicPr>
        <p:blipFill>
          <a:blip r:embed="rId3">
            <a:alphaModFix/>
          </a:blip>
          <a:stretch>
            <a:fillRect/>
          </a:stretch>
        </p:blipFill>
        <p:spPr>
          <a:xfrm>
            <a:off x="152400" y="0"/>
            <a:ext cx="8281110" cy="5143500"/>
          </a:xfrm>
          <a:prstGeom prst="rect">
            <a:avLst/>
          </a:prstGeom>
          <a:noFill/>
          <a:ln>
            <a:noFill/>
          </a:ln>
        </p:spPr>
      </p:pic>
      <p:pic>
        <p:nvPicPr>
          <p:cNvPr id="2" name="Picture 1">
            <a:extLst>
              <a:ext uri="{FF2B5EF4-FFF2-40B4-BE49-F238E27FC236}">
                <a16:creationId xmlns:a16="http://schemas.microsoft.com/office/drawing/2014/main" id="{167B9987-77FF-769E-A513-428F6977F05A}"/>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22"/>
          <p:cNvPicPr preferRelativeResize="0"/>
          <p:nvPr/>
        </p:nvPicPr>
        <p:blipFill>
          <a:blip r:embed="rId3">
            <a:alphaModFix/>
          </a:blip>
          <a:stretch>
            <a:fillRect/>
          </a:stretch>
        </p:blipFill>
        <p:spPr>
          <a:xfrm>
            <a:off x="152400" y="152400"/>
            <a:ext cx="8311696" cy="4838699"/>
          </a:xfrm>
          <a:prstGeom prst="rect">
            <a:avLst/>
          </a:prstGeom>
          <a:noFill/>
          <a:ln>
            <a:noFill/>
          </a:ln>
        </p:spPr>
      </p:pic>
      <p:pic>
        <p:nvPicPr>
          <p:cNvPr id="2" name="Picture 1">
            <a:extLst>
              <a:ext uri="{FF2B5EF4-FFF2-40B4-BE49-F238E27FC236}">
                <a16:creationId xmlns:a16="http://schemas.microsoft.com/office/drawing/2014/main" id="{5C377186-6059-372F-6EAA-7E251E10C1EB}"/>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Mass Distribution by Sex (histograms)</a:t>
            </a:r>
            <a:endParaRPr/>
          </a:p>
        </p:txBody>
      </p:sp>
      <p:pic>
        <p:nvPicPr>
          <p:cNvPr id="2" name="Picture 1">
            <a:extLst>
              <a:ext uri="{FF2B5EF4-FFF2-40B4-BE49-F238E27FC236}">
                <a16:creationId xmlns:a16="http://schemas.microsoft.com/office/drawing/2014/main" id="{98C52D1E-FFDF-18E3-C49A-B17E853C4E4E}"/>
              </a:ext>
            </a:extLst>
          </p:cNvPr>
          <p:cNvPicPr>
            <a:picLocks noChangeAspect="1"/>
          </p:cNvPicPr>
          <p:nvPr/>
        </p:nvPicPr>
        <p:blipFill>
          <a:blip r:embed="rId3"/>
          <a:stretch>
            <a:fillRect/>
          </a:stretch>
        </p:blipFill>
        <p:spPr>
          <a:xfrm>
            <a:off x="2286000" y="0"/>
            <a:ext cx="6858000" cy="51435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4" title="Chart"/>
          <p:cNvPicPr preferRelativeResize="0"/>
          <p:nvPr/>
        </p:nvPicPr>
        <p:blipFill>
          <a:blip r:embed="rId3">
            <a:alphaModFix/>
          </a:blip>
          <a:stretch>
            <a:fillRect/>
          </a:stretch>
        </p:blipFill>
        <p:spPr>
          <a:xfrm>
            <a:off x="152400" y="152400"/>
            <a:ext cx="7817656" cy="4838700"/>
          </a:xfrm>
          <a:prstGeom prst="rect">
            <a:avLst/>
          </a:prstGeom>
          <a:noFill/>
          <a:ln>
            <a:noFill/>
          </a:ln>
        </p:spPr>
      </p:pic>
      <p:pic>
        <p:nvPicPr>
          <p:cNvPr id="2" name="Picture 1">
            <a:extLst>
              <a:ext uri="{FF2B5EF4-FFF2-40B4-BE49-F238E27FC236}">
                <a16:creationId xmlns:a16="http://schemas.microsoft.com/office/drawing/2014/main" id="{864AFE80-822A-2C15-3F9F-D7222BFF8DC7}"/>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5" title="Chart"/>
          <p:cNvPicPr preferRelativeResize="0"/>
          <p:nvPr/>
        </p:nvPicPr>
        <p:blipFill>
          <a:blip r:embed="rId3">
            <a:alphaModFix/>
          </a:blip>
          <a:stretch>
            <a:fillRect/>
          </a:stretch>
        </p:blipFill>
        <p:spPr>
          <a:xfrm>
            <a:off x="152400" y="152400"/>
            <a:ext cx="7812666" cy="4838700"/>
          </a:xfrm>
          <a:prstGeom prst="rect">
            <a:avLst/>
          </a:prstGeom>
          <a:noFill/>
          <a:ln>
            <a:noFill/>
          </a:ln>
        </p:spPr>
      </p:pic>
      <p:pic>
        <p:nvPicPr>
          <p:cNvPr id="2" name="Picture 1">
            <a:extLst>
              <a:ext uri="{FF2B5EF4-FFF2-40B4-BE49-F238E27FC236}">
                <a16:creationId xmlns:a16="http://schemas.microsoft.com/office/drawing/2014/main" id="{358C74EB-6F38-4B4B-356A-E929FACF8041}"/>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6" title="Chart"/>
          <p:cNvPicPr preferRelativeResize="0"/>
          <p:nvPr/>
        </p:nvPicPr>
        <p:blipFill>
          <a:blip r:embed="rId3">
            <a:alphaModFix/>
          </a:blip>
          <a:stretch>
            <a:fillRect/>
          </a:stretch>
        </p:blipFill>
        <p:spPr>
          <a:xfrm>
            <a:off x="152400" y="152400"/>
            <a:ext cx="7826651" cy="4838699"/>
          </a:xfrm>
          <a:prstGeom prst="rect">
            <a:avLst/>
          </a:prstGeom>
          <a:noFill/>
          <a:ln>
            <a:noFill/>
          </a:ln>
        </p:spPr>
      </p:pic>
      <p:pic>
        <p:nvPicPr>
          <p:cNvPr id="2" name="Picture 1">
            <a:extLst>
              <a:ext uri="{FF2B5EF4-FFF2-40B4-BE49-F238E27FC236}">
                <a16:creationId xmlns:a16="http://schemas.microsoft.com/office/drawing/2014/main" id="{BFEBFA6E-B31E-F662-0FEA-A8086F6D0E17}"/>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Size Distribution by Species (histograms)</a:t>
            </a:r>
            <a:endParaRPr dirty="0"/>
          </a:p>
        </p:txBody>
      </p:sp>
      <p:pic>
        <p:nvPicPr>
          <p:cNvPr id="4" name="Picture 3">
            <a:extLst>
              <a:ext uri="{FF2B5EF4-FFF2-40B4-BE49-F238E27FC236}">
                <a16:creationId xmlns:a16="http://schemas.microsoft.com/office/drawing/2014/main" id="{E516DAB0-B494-3E46-E8B8-A1B5D71C731E}"/>
              </a:ext>
            </a:extLst>
          </p:cNvPr>
          <p:cNvPicPr>
            <a:picLocks noChangeAspect="1"/>
          </p:cNvPicPr>
          <p:nvPr/>
        </p:nvPicPr>
        <p:blipFill>
          <a:blip r:embed="rId3"/>
          <a:stretch>
            <a:fillRect/>
          </a:stretch>
        </p:blipFill>
        <p:spPr>
          <a:xfrm>
            <a:off x="2286000" y="0"/>
            <a:ext cx="6858000" cy="51435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title="Chart"/>
          <p:cNvPicPr preferRelativeResize="0"/>
          <p:nvPr/>
        </p:nvPicPr>
        <p:blipFill>
          <a:blip r:embed="rId3">
            <a:alphaModFix/>
          </a:blip>
          <a:stretch>
            <a:fillRect/>
          </a:stretch>
        </p:blipFill>
        <p:spPr>
          <a:xfrm>
            <a:off x="98474" y="123985"/>
            <a:ext cx="7832983" cy="4838700"/>
          </a:xfrm>
          <a:prstGeom prst="rect">
            <a:avLst/>
          </a:prstGeom>
          <a:noFill/>
          <a:ln>
            <a:noFill/>
          </a:ln>
        </p:spPr>
      </p:pic>
      <p:pic>
        <p:nvPicPr>
          <p:cNvPr id="4" name="Picture 3">
            <a:extLst>
              <a:ext uri="{FF2B5EF4-FFF2-40B4-BE49-F238E27FC236}">
                <a16:creationId xmlns:a16="http://schemas.microsoft.com/office/drawing/2014/main" id="{E05A5F0D-19AA-5A16-CE5C-D5ADC424F79E}"/>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5" title="Chart"/>
          <p:cNvPicPr preferRelativeResize="0"/>
          <p:nvPr/>
        </p:nvPicPr>
        <p:blipFill>
          <a:blip r:embed="rId3">
            <a:alphaModFix/>
          </a:blip>
          <a:stretch>
            <a:fillRect/>
          </a:stretch>
        </p:blipFill>
        <p:spPr>
          <a:xfrm>
            <a:off x="92990" y="92990"/>
            <a:ext cx="7823711" cy="4838699"/>
          </a:xfrm>
          <a:prstGeom prst="rect">
            <a:avLst/>
          </a:prstGeom>
          <a:noFill/>
          <a:ln>
            <a:noFill/>
          </a:ln>
        </p:spPr>
      </p:pic>
      <p:pic>
        <p:nvPicPr>
          <p:cNvPr id="4" name="Picture 3">
            <a:extLst>
              <a:ext uri="{FF2B5EF4-FFF2-40B4-BE49-F238E27FC236}">
                <a16:creationId xmlns:a16="http://schemas.microsoft.com/office/drawing/2014/main" id="{7F24CEBF-DB20-F448-0C88-1240D07E0D24}"/>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6" title="Chart"/>
          <p:cNvPicPr preferRelativeResize="0"/>
          <p:nvPr/>
        </p:nvPicPr>
        <p:blipFill>
          <a:blip r:embed="rId3">
            <a:alphaModFix/>
          </a:blip>
          <a:stretch>
            <a:fillRect/>
          </a:stretch>
        </p:blipFill>
        <p:spPr>
          <a:xfrm>
            <a:off x="100737" y="108486"/>
            <a:ext cx="7823711" cy="4838699"/>
          </a:xfrm>
          <a:prstGeom prst="rect">
            <a:avLst/>
          </a:prstGeom>
          <a:noFill/>
          <a:ln>
            <a:noFill/>
          </a:ln>
        </p:spPr>
      </p:pic>
      <p:pic>
        <p:nvPicPr>
          <p:cNvPr id="5" name="Picture 4">
            <a:extLst>
              <a:ext uri="{FF2B5EF4-FFF2-40B4-BE49-F238E27FC236}">
                <a16:creationId xmlns:a16="http://schemas.microsoft.com/office/drawing/2014/main" id="{CE193E51-9FF2-5EDB-1636-6576542A03E3}"/>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7" title="Chart"/>
          <p:cNvPicPr preferRelativeResize="0"/>
          <p:nvPr/>
        </p:nvPicPr>
        <p:blipFill>
          <a:blip r:embed="rId3">
            <a:alphaModFix/>
          </a:blip>
          <a:stretch>
            <a:fillRect/>
          </a:stretch>
        </p:blipFill>
        <p:spPr>
          <a:xfrm>
            <a:off x="100737" y="92988"/>
            <a:ext cx="7823711" cy="4838699"/>
          </a:xfrm>
          <a:prstGeom prst="rect">
            <a:avLst/>
          </a:prstGeom>
          <a:noFill/>
          <a:ln>
            <a:noFill/>
          </a:ln>
        </p:spPr>
      </p:pic>
      <p:pic>
        <p:nvPicPr>
          <p:cNvPr id="5" name="Picture 4">
            <a:extLst>
              <a:ext uri="{FF2B5EF4-FFF2-40B4-BE49-F238E27FC236}">
                <a16:creationId xmlns:a16="http://schemas.microsoft.com/office/drawing/2014/main" id="{466D09CB-ABF9-4165-C189-01B852EB9B10}"/>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Size Distribution by Species (box plots)</a:t>
            </a:r>
            <a:endParaRPr/>
          </a:p>
        </p:txBody>
      </p:sp>
      <p:pic>
        <p:nvPicPr>
          <p:cNvPr id="6" name="Picture 5">
            <a:extLst>
              <a:ext uri="{FF2B5EF4-FFF2-40B4-BE49-F238E27FC236}">
                <a16:creationId xmlns:a16="http://schemas.microsoft.com/office/drawing/2014/main" id="{9C9EDBE4-CFEE-0D60-C358-956A6B42EFAA}"/>
              </a:ext>
            </a:extLst>
          </p:cNvPr>
          <p:cNvPicPr>
            <a:picLocks noChangeAspect="1"/>
          </p:cNvPicPr>
          <p:nvPr/>
        </p:nvPicPr>
        <p:blipFill>
          <a:blip r:embed="rId3"/>
          <a:stretch>
            <a:fillRect/>
          </a:stretch>
        </p:blipFill>
        <p:spPr>
          <a:xfrm>
            <a:off x="2286000" y="0"/>
            <a:ext cx="6858000" cy="51435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9"/>
          <p:cNvPicPr preferRelativeResize="0"/>
          <p:nvPr/>
        </p:nvPicPr>
        <p:blipFill rotWithShape="1">
          <a:blip r:embed="rId3">
            <a:alphaModFix/>
          </a:blip>
          <a:srcRect l="1015" r="1411"/>
          <a:stretch/>
        </p:blipFill>
        <p:spPr>
          <a:xfrm>
            <a:off x="316523" y="0"/>
            <a:ext cx="8110025" cy="4838699"/>
          </a:xfrm>
          <a:prstGeom prst="rect">
            <a:avLst/>
          </a:prstGeom>
          <a:noFill/>
          <a:ln>
            <a:noFill/>
          </a:ln>
        </p:spPr>
      </p:pic>
      <p:pic>
        <p:nvPicPr>
          <p:cNvPr id="5" name="Picture 4">
            <a:extLst>
              <a:ext uri="{FF2B5EF4-FFF2-40B4-BE49-F238E27FC236}">
                <a16:creationId xmlns:a16="http://schemas.microsoft.com/office/drawing/2014/main" id="{3EA45301-0DCA-C4F7-BA5C-C3AC16CAD12B}"/>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20"/>
          <p:cNvPicPr preferRelativeResize="0"/>
          <p:nvPr/>
        </p:nvPicPr>
        <p:blipFill>
          <a:blip r:embed="rId3">
            <a:alphaModFix/>
          </a:blip>
          <a:stretch>
            <a:fillRect/>
          </a:stretch>
        </p:blipFill>
        <p:spPr>
          <a:xfrm>
            <a:off x="152400" y="152400"/>
            <a:ext cx="8311696" cy="4838699"/>
          </a:xfrm>
          <a:prstGeom prst="rect">
            <a:avLst/>
          </a:prstGeom>
          <a:noFill/>
          <a:ln>
            <a:noFill/>
          </a:ln>
        </p:spPr>
      </p:pic>
      <p:pic>
        <p:nvPicPr>
          <p:cNvPr id="2" name="Picture 1">
            <a:extLst>
              <a:ext uri="{FF2B5EF4-FFF2-40B4-BE49-F238E27FC236}">
                <a16:creationId xmlns:a16="http://schemas.microsoft.com/office/drawing/2014/main" id="{F9B2E600-B57B-DA2D-2457-7B5605853DB1}"/>
              </a:ext>
            </a:extLst>
          </p:cNvPr>
          <p:cNvPicPr>
            <a:picLocks noChangeAspect="1"/>
          </p:cNvPicPr>
          <p:nvPr/>
        </p:nvPicPr>
        <p:blipFill>
          <a:blip r:embed="rId4"/>
          <a:stretch>
            <a:fillRect/>
          </a:stretch>
        </p:blipFill>
        <p:spPr>
          <a:xfrm>
            <a:off x="2286000" y="0"/>
            <a:ext cx="6858000" cy="5143500"/>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355</Words>
  <Application>Microsoft Macintosh PowerPoint</Application>
  <PresentationFormat>On-screen Show (16:9)</PresentationFormat>
  <Paragraphs>37</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Nexa</vt:lpstr>
      <vt:lpstr>Simple Light</vt:lpstr>
      <vt:lpstr>7th Grade Module</vt:lpstr>
      <vt:lpstr>Size Distribution by Species (histograms)</vt:lpstr>
      <vt:lpstr>PowerPoint Presentation</vt:lpstr>
      <vt:lpstr>PowerPoint Presentation</vt:lpstr>
      <vt:lpstr>PowerPoint Presentation</vt:lpstr>
      <vt:lpstr>PowerPoint Presentation</vt:lpstr>
      <vt:lpstr>Size Distribution by Species (box plots)</vt:lpstr>
      <vt:lpstr>PowerPoint Presentation</vt:lpstr>
      <vt:lpstr>PowerPoint Presentation</vt:lpstr>
      <vt:lpstr>PowerPoint Presentation</vt:lpstr>
      <vt:lpstr>PowerPoint Presentation</vt:lpstr>
      <vt:lpstr>Mass Distribution by Sex (histograms)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6th Grade Module</dc:title>
  <cp:lastModifiedBy>Microsoft Office User</cp:lastModifiedBy>
  <cp:revision>2</cp:revision>
  <dcterms:modified xsi:type="dcterms:W3CDTF">2023-01-30T20:45:17Z</dcterms:modified>
</cp:coreProperties>
</file>