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1"/>
  </p:notesMasterIdLst>
  <p:sldIdLst>
    <p:sldId id="264" r:id="rId2"/>
    <p:sldId id="256" r:id="rId3"/>
    <p:sldId id="257" r:id="rId4"/>
    <p:sldId id="258" r:id="rId5"/>
    <p:sldId id="259" r:id="rId6"/>
    <p:sldId id="260" r:id="rId7"/>
    <p:sldId id="261" r:id="rId8"/>
    <p:sldId id="262" r:id="rId9"/>
    <p:sldId id="263"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4"/>
  </p:normalViewPr>
  <p:slideViewPr>
    <p:cSldViewPr snapToGrid="0">
      <p:cViewPr varScale="1">
        <p:scale>
          <a:sx n="139" d="100"/>
          <a:sy n="139" d="100"/>
        </p:scale>
        <p:origin x="176" y="5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apminder.org/tools/#$chart-type=bubbles&amp;url=v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Tell students that we are going to make some observations about a graph. Some of the information is missing, but it will slowly be revealed.</a:t>
            </a:r>
            <a:endParaRPr/>
          </a:p>
          <a:p>
            <a:pPr marL="0" lvl="0" indent="0" algn="l" rtl="0">
              <a:spcBef>
                <a:spcPts val="0"/>
              </a:spcBef>
              <a:spcAft>
                <a:spcPts val="0"/>
              </a:spcAft>
              <a:buNone/>
            </a:pPr>
            <a:endParaRPr/>
          </a:p>
          <a:p>
            <a:pPr marL="0" lvl="0" indent="0" algn="l" rtl="0">
              <a:spcBef>
                <a:spcPts val="0"/>
              </a:spcBef>
              <a:spcAft>
                <a:spcPts val="0"/>
              </a:spcAft>
              <a:buNone/>
            </a:pPr>
            <a:r>
              <a:rPr lang="en"/>
              <a:t>Give students some time to look at the graph.</a:t>
            </a:r>
            <a:endParaRPr/>
          </a:p>
          <a:p>
            <a:pPr marL="0" lvl="0" indent="0" algn="l" rtl="0">
              <a:spcBef>
                <a:spcPts val="0"/>
              </a:spcBef>
              <a:spcAft>
                <a:spcPts val="0"/>
              </a:spcAft>
              <a:buNone/>
            </a:pPr>
            <a:endParaRPr/>
          </a:p>
          <a:p>
            <a:pPr marL="0" lvl="0" indent="0" algn="l" rtl="0">
              <a:spcBef>
                <a:spcPts val="0"/>
              </a:spcBef>
              <a:spcAft>
                <a:spcPts val="0"/>
              </a:spcAft>
              <a:buNone/>
            </a:pPr>
            <a:r>
              <a:rPr lang="en" b="1"/>
              <a:t>Then ask: </a:t>
            </a:r>
            <a:r>
              <a:rPr lang="en"/>
              <a:t>What do you notice about this image? What do you wonder? There are no right or wrong answers. </a:t>
            </a:r>
            <a:br>
              <a:rPr lang="en"/>
            </a:br>
            <a:endParaRPr/>
          </a:p>
          <a:p>
            <a:pPr marL="0" lvl="0" indent="0" algn="l" rtl="0">
              <a:spcBef>
                <a:spcPts val="0"/>
              </a:spcBef>
              <a:spcAft>
                <a:spcPts val="0"/>
              </a:spcAft>
              <a:buNone/>
            </a:pPr>
            <a:r>
              <a:rPr lang="en"/>
              <a:t>Give students a minute or so to discuss with a partner, then ask some groups to share with the class.</a:t>
            </a:r>
            <a:endParaRPr/>
          </a:p>
          <a:p>
            <a:pPr marL="0" lvl="0" indent="0" algn="l" rtl="0">
              <a:spcBef>
                <a:spcPts val="0"/>
              </a:spcBef>
              <a:spcAft>
                <a:spcPts val="0"/>
              </a:spcAft>
              <a:buNone/>
            </a:pPr>
            <a:endParaRPr/>
          </a:p>
          <a:p>
            <a:pPr marL="0" lvl="0" indent="0" algn="l" rtl="0">
              <a:spcBef>
                <a:spcPts val="0"/>
              </a:spcBef>
              <a:spcAft>
                <a:spcPts val="0"/>
              </a:spcAft>
              <a:buNone/>
            </a:pPr>
            <a:r>
              <a:rPr lang="en"/>
              <a:t>Jot down observations on the board.</a:t>
            </a:r>
            <a:br>
              <a:rPr lang="en"/>
            </a:br>
            <a:endParaRPr/>
          </a:p>
          <a:p>
            <a:pPr marL="0" lvl="0" indent="0" algn="l" rtl="0">
              <a:spcBef>
                <a:spcPts val="0"/>
              </a:spcBef>
              <a:spcAft>
                <a:spcPts val="0"/>
              </a:spcAft>
              <a:buNone/>
            </a:pPr>
            <a:r>
              <a:rPr lang="en" i="1"/>
              <a:t>Students may notice:</a:t>
            </a:r>
            <a:r>
              <a:rPr lang="en"/>
              <a:t> </a:t>
            </a:r>
            <a:br>
              <a:rPr lang="en"/>
            </a:br>
            <a:r>
              <a:rPr lang="en"/>
              <a:t>color, size of bubbles, where the U.S. is, etc., that the bubbles go up slowly</a:t>
            </a:r>
            <a:endParaRPr/>
          </a:p>
          <a:p>
            <a:pPr marL="0" lvl="0" indent="0" algn="l" rtl="0">
              <a:spcBef>
                <a:spcPts val="0"/>
              </a:spcBef>
              <a:spcAft>
                <a:spcPts val="0"/>
              </a:spcAft>
              <a:buNone/>
            </a:pPr>
            <a:r>
              <a:rPr lang="en" i="1"/>
              <a:t>Students may wonder: </a:t>
            </a:r>
            <a:br>
              <a:rPr lang="en" i="1"/>
            </a:br>
            <a:r>
              <a:rPr lang="en"/>
              <a:t>What is the graph measuring? Why are the bubbles different sizes? </a:t>
            </a:r>
            <a:br>
              <a:rPr lang="en"/>
            </a:br>
            <a:endParaRPr/>
          </a:p>
          <a:p>
            <a:pPr marL="0" lvl="0" indent="0" algn="l" rtl="0">
              <a:spcBef>
                <a:spcPts val="0"/>
              </a:spcBef>
              <a:spcAft>
                <a:spcPts val="0"/>
              </a:spcAft>
              <a:buNone/>
            </a:pPr>
            <a:r>
              <a:rPr lang="en"/>
              <a:t>Do not answer these questions yet, but keep track of them on the board.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3e8cf6043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3e8cf6043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Ask</a:t>
            </a:r>
            <a:r>
              <a:rPr lang="en"/>
              <a:t>: </a:t>
            </a:r>
            <a:endParaRPr/>
          </a:p>
          <a:p>
            <a:pPr marL="457200" lvl="0" indent="-298450" algn="l" rtl="0">
              <a:spcBef>
                <a:spcPts val="0"/>
              </a:spcBef>
              <a:spcAft>
                <a:spcPts val="0"/>
              </a:spcAft>
              <a:buSzPts val="1100"/>
              <a:buChar char="●"/>
            </a:pPr>
            <a:r>
              <a:rPr lang="en"/>
              <a:t>What new information did we learn?</a:t>
            </a:r>
            <a:br>
              <a:rPr lang="en"/>
            </a:br>
            <a:r>
              <a:rPr lang="en" i="1"/>
              <a:t>(the numbers were added to the x and y axis)</a:t>
            </a:r>
            <a:endParaRPr i="1"/>
          </a:p>
          <a:p>
            <a:pPr marL="457200" lvl="0" indent="-298450" algn="l" rtl="0">
              <a:spcBef>
                <a:spcPts val="0"/>
              </a:spcBef>
              <a:spcAft>
                <a:spcPts val="0"/>
              </a:spcAft>
              <a:buSzPts val="1100"/>
              <a:buChar char="●"/>
            </a:pPr>
            <a:r>
              <a:rPr lang="en"/>
              <a:t> What variables do you think we might be measuring on the x and y axis?</a:t>
            </a:r>
            <a:br>
              <a:rPr lang="en"/>
            </a:br>
            <a:endParaRPr/>
          </a:p>
          <a:p>
            <a:pPr marL="0" lvl="0" indent="0" algn="l" rtl="0">
              <a:spcBef>
                <a:spcPts val="0"/>
              </a:spcBef>
              <a:spcAft>
                <a:spcPts val="0"/>
              </a:spcAft>
              <a:buNone/>
            </a:pPr>
            <a:r>
              <a:rPr lang="en" i="1"/>
              <a:t>You may need to point out that the 16k represents 16,000, etc.</a:t>
            </a:r>
            <a:endParaRPr i="1"/>
          </a:p>
          <a:p>
            <a:pPr marL="0" lvl="0" indent="0" algn="l" rtl="0">
              <a:spcBef>
                <a:spcPts val="0"/>
              </a:spcBef>
              <a:spcAft>
                <a:spcPts val="0"/>
              </a:spcAft>
              <a:buNone/>
            </a:pPr>
            <a:endParaRPr i="1"/>
          </a:p>
          <a:p>
            <a:pPr marL="0" lvl="0" indent="0" algn="l" rtl="0">
              <a:spcBef>
                <a:spcPts val="0"/>
              </a:spcBef>
              <a:spcAft>
                <a:spcPts val="0"/>
              </a:spcAft>
              <a:buNone/>
            </a:pPr>
            <a:r>
              <a:rPr lang="en"/>
              <a:t>Jot down some proposals.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3e8cf60435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3e8cf60435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Ask</a:t>
            </a:r>
            <a:r>
              <a:rPr lang="en"/>
              <a:t>: What new information did we learn?</a:t>
            </a:r>
            <a:endParaRPr/>
          </a:p>
          <a:p>
            <a:pPr marL="0" lvl="0" indent="0" algn="l" rtl="0">
              <a:spcBef>
                <a:spcPts val="0"/>
              </a:spcBef>
              <a:spcAft>
                <a:spcPts val="0"/>
              </a:spcAft>
              <a:buNone/>
            </a:pPr>
            <a:endParaRPr b="1"/>
          </a:p>
          <a:p>
            <a:pPr marL="0" lvl="0" indent="0" algn="l" rtl="0">
              <a:spcBef>
                <a:spcPts val="0"/>
              </a:spcBef>
              <a:spcAft>
                <a:spcPts val="0"/>
              </a:spcAft>
              <a:buClr>
                <a:schemeClr val="dk1"/>
              </a:buClr>
              <a:buSzPts val="1100"/>
              <a:buFont typeface="Arial"/>
              <a:buNone/>
            </a:pPr>
            <a:r>
              <a:rPr lang="en" b="1"/>
              <a:t>Discuss</a:t>
            </a:r>
            <a:r>
              <a:rPr lang="en"/>
              <a:t>: What is life expectancy? What is income? </a:t>
            </a:r>
            <a:endParaRPr/>
          </a:p>
          <a:p>
            <a:pPr marL="0" lvl="0" indent="0" algn="l" rtl="0">
              <a:spcBef>
                <a:spcPts val="0"/>
              </a:spcBef>
              <a:spcAft>
                <a:spcPts val="0"/>
              </a:spcAft>
              <a:buClr>
                <a:schemeClr val="dk1"/>
              </a:buClr>
              <a:buSzPts val="1100"/>
              <a:buFont typeface="Arial"/>
              <a:buNone/>
            </a:pPr>
            <a:r>
              <a:rPr lang="en" i="1"/>
              <a:t>Life expectancy is the estimated age to which the average person born in 2020 can expect to live. Income as measured here is the economic output of the country per person.</a:t>
            </a:r>
            <a:endParaRPr i="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Ask</a:t>
            </a:r>
            <a:r>
              <a:rPr lang="en"/>
              <a:t>: </a:t>
            </a:r>
            <a:endParaRPr/>
          </a:p>
          <a:p>
            <a:pPr marL="0" lvl="0" indent="0" algn="l" rtl="0">
              <a:spcBef>
                <a:spcPts val="0"/>
              </a:spcBef>
              <a:spcAft>
                <a:spcPts val="0"/>
              </a:spcAft>
              <a:buClr>
                <a:schemeClr val="dk1"/>
              </a:buClr>
              <a:buSzPts val="1100"/>
              <a:buFont typeface="Arial"/>
              <a:buNone/>
            </a:pPr>
            <a:endParaRPr/>
          </a:p>
          <a:p>
            <a:pPr marL="457200" lvl="0" indent="-298450" algn="l" rtl="0">
              <a:spcBef>
                <a:spcPts val="0"/>
              </a:spcBef>
              <a:spcAft>
                <a:spcPts val="0"/>
              </a:spcAft>
              <a:buSzPts val="1100"/>
              <a:buChar char="●"/>
            </a:pPr>
            <a:r>
              <a:rPr lang="en"/>
              <a:t>Some countries are toward the left-hand side of the graph and some are on the right-hand side. What does that mean?</a:t>
            </a:r>
            <a:br>
              <a:rPr lang="en"/>
            </a:br>
            <a:r>
              <a:rPr lang="en"/>
              <a:t>C</a:t>
            </a:r>
            <a:r>
              <a:rPr lang="en" i="1"/>
              <a:t>ountries to the left have a lower income and countries to the right have a higher income</a:t>
            </a:r>
            <a:br>
              <a:rPr lang="en" i="1"/>
            </a:br>
            <a:endParaRPr i="1"/>
          </a:p>
          <a:p>
            <a:pPr marL="457200" lvl="0" indent="-298450" algn="l" rtl="0">
              <a:spcBef>
                <a:spcPts val="0"/>
              </a:spcBef>
              <a:spcAft>
                <a:spcPts val="0"/>
              </a:spcAft>
              <a:buSzPts val="1100"/>
              <a:buChar char="●"/>
            </a:pPr>
            <a:r>
              <a:rPr lang="en"/>
              <a:t>Some countries are on the lower part of the graph and others are on the upper part of the graph. What does that mean?</a:t>
            </a:r>
            <a:endParaRPr/>
          </a:p>
          <a:p>
            <a:pPr marL="457200" lvl="0" indent="0" algn="l" rtl="0">
              <a:spcBef>
                <a:spcPts val="0"/>
              </a:spcBef>
              <a:spcAft>
                <a:spcPts val="0"/>
              </a:spcAft>
              <a:buNone/>
            </a:pPr>
            <a:r>
              <a:rPr lang="en" i="1"/>
              <a:t>Countries that are the lower part of the graph have the shortest life expectancy, and countries in the upper part have longer life expectancies.</a:t>
            </a:r>
            <a:br>
              <a:rPr lang="en" i="1"/>
            </a:br>
            <a:endParaRPr i="1"/>
          </a:p>
          <a:p>
            <a:pPr marL="457200" lvl="0" indent="-298450" algn="l" rtl="0">
              <a:spcBef>
                <a:spcPts val="0"/>
              </a:spcBef>
              <a:spcAft>
                <a:spcPts val="0"/>
              </a:spcAft>
              <a:buSzPts val="1100"/>
              <a:buChar char="●"/>
            </a:pPr>
            <a:r>
              <a:rPr lang="en"/>
              <a:t>Do you see any pattern related to income and life expectancy? Describe it and discuss with a partner.</a:t>
            </a:r>
            <a:br>
              <a:rPr lang="en"/>
            </a:br>
            <a:r>
              <a:rPr lang="en" i="1"/>
              <a:t>As income increases, so does life expectancy.</a:t>
            </a:r>
            <a:br>
              <a:rPr lang="en"/>
            </a:br>
            <a:endParaRPr/>
          </a:p>
          <a:p>
            <a:pPr marL="457200" lvl="0" indent="-298450" algn="l" rtl="0">
              <a:spcBef>
                <a:spcPts val="0"/>
              </a:spcBef>
              <a:spcAft>
                <a:spcPts val="0"/>
              </a:spcAft>
              <a:buSzPts val="1100"/>
              <a:buChar char="●"/>
            </a:pPr>
            <a:r>
              <a:rPr lang="en"/>
              <a:t>Why do you think income and life expectancy are or aren’t related?</a:t>
            </a:r>
            <a:br>
              <a:rPr lang="en"/>
            </a:br>
            <a:r>
              <a:rPr lang="en" i="1"/>
              <a:t>Notice that the bubbles are in an approximately straight line and all follow approximately the same shape or pattern.</a:t>
            </a:r>
            <a:br>
              <a:rPr lang="en" i="1"/>
            </a:br>
            <a:endParaRPr/>
          </a:p>
          <a:p>
            <a:pPr marL="0" lvl="0" indent="0" algn="l" rtl="0">
              <a:spcBef>
                <a:spcPts val="0"/>
              </a:spcBef>
              <a:spcAft>
                <a:spcPts val="0"/>
              </a:spcAft>
              <a:buNone/>
            </a:pPr>
            <a:r>
              <a:rPr lang="en"/>
              <a:t>Keep track of observations on the board.</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3e8cf6043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3e8cf60435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Ask</a:t>
            </a:r>
            <a:r>
              <a:rPr lang="en"/>
              <a:t>: What new information were we given? What do the colors of the bubbles represent?</a:t>
            </a:r>
            <a:endParaRPr/>
          </a:p>
          <a:p>
            <a:pPr marL="0" lvl="0" indent="0" algn="l" rtl="0">
              <a:spcBef>
                <a:spcPts val="0"/>
              </a:spcBef>
              <a:spcAft>
                <a:spcPts val="0"/>
              </a:spcAft>
              <a:buNone/>
            </a:pPr>
            <a:r>
              <a:rPr lang="en" i="1"/>
              <a:t>We were given the color map relating each color to a region of the world.</a:t>
            </a:r>
            <a:endParaRPr i="1"/>
          </a:p>
          <a:p>
            <a:pPr marL="0" lvl="0" indent="0" algn="l" rtl="0">
              <a:spcBef>
                <a:spcPts val="0"/>
              </a:spcBef>
              <a:spcAft>
                <a:spcPts val="0"/>
              </a:spcAft>
              <a:buNone/>
            </a:pPr>
            <a:endParaRPr i="1"/>
          </a:p>
          <a:p>
            <a:pPr marL="0" lvl="0" indent="0" algn="l" rtl="0">
              <a:spcBef>
                <a:spcPts val="0"/>
              </a:spcBef>
              <a:spcAft>
                <a:spcPts val="0"/>
              </a:spcAft>
              <a:buNone/>
            </a:pPr>
            <a:r>
              <a:rPr lang="en" b="1"/>
              <a:t>Ask: </a:t>
            </a:r>
            <a:r>
              <a:rPr lang="en"/>
              <a:t>Do you see any patterns in the colors on the graph? Discuss what you notice with a partner.</a:t>
            </a:r>
            <a:endParaRPr/>
          </a:p>
          <a:p>
            <a:pPr marL="0" lvl="0" indent="0" algn="l" rtl="0">
              <a:spcBef>
                <a:spcPts val="0"/>
              </a:spcBef>
              <a:spcAft>
                <a:spcPts val="0"/>
              </a:spcAft>
              <a:buNone/>
            </a:pPr>
            <a:r>
              <a:rPr lang="en" i="1"/>
              <a:t>Students may notice: Many of the low income, low life expectancy countries are blue, located in Africa. Most of the yellow (Europe and Russia) have higher incomes and higher life expectancies. The green bubbles appear to have the most variety in location and are spread throughout the graph.</a:t>
            </a:r>
            <a:endParaRPr i="1"/>
          </a:p>
          <a:p>
            <a:pPr marL="0" lvl="0" indent="0" algn="l" rtl="0">
              <a:spcBef>
                <a:spcPts val="0"/>
              </a:spcBef>
              <a:spcAft>
                <a:spcPts val="0"/>
              </a:spcAft>
              <a:buNone/>
            </a:pPr>
            <a:endParaRPr i="1"/>
          </a:p>
          <a:p>
            <a:pPr marL="0" lvl="0" indent="0" algn="l" rtl="0">
              <a:spcBef>
                <a:spcPts val="0"/>
              </a:spcBef>
              <a:spcAft>
                <a:spcPts val="0"/>
              </a:spcAft>
              <a:buClr>
                <a:schemeClr val="dk1"/>
              </a:buClr>
              <a:buSzPts val="1100"/>
              <a:buFont typeface="Arial"/>
              <a:buNone/>
            </a:pPr>
            <a:r>
              <a:rPr lang="en" b="1">
                <a:solidFill>
                  <a:schemeClr val="dk1"/>
                </a:solidFill>
              </a:rPr>
              <a:t>Point out</a:t>
            </a:r>
            <a:r>
              <a:rPr lang="en">
                <a:solidFill>
                  <a:schemeClr val="dk1"/>
                </a:solidFill>
              </a:rPr>
              <a:t>: Often, two variables are not enough to tell a complete data story. We’ve looked at income and life expectancy, but location is another variables as well. It is a variable that is a category, not a number. When we look at more than two variables, we are using</a:t>
            </a:r>
            <a:r>
              <a:rPr lang="en"/>
              <a:t> “multivariate thinking.”</a:t>
            </a:r>
            <a:br>
              <a:rPr lang="en">
                <a:solidFill>
                  <a:schemeClr val="dk1"/>
                </a:solidFill>
              </a:rPr>
            </a:br>
            <a:endParaRPr i="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e8cf60435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e8cf60435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Ask</a:t>
            </a:r>
            <a:r>
              <a:rPr lang="en">
                <a:solidFill>
                  <a:schemeClr val="dk1"/>
                </a:solidFill>
              </a:rPr>
              <a:t>: What new information were we given? </a:t>
            </a:r>
            <a:r>
              <a:rPr lang="en"/>
              <a:t>What does the size of each bubble represent?</a:t>
            </a:r>
            <a:endParaRPr/>
          </a:p>
          <a:p>
            <a:pPr marL="0" lvl="0" indent="0" algn="l" rtl="0">
              <a:spcBef>
                <a:spcPts val="0"/>
              </a:spcBef>
              <a:spcAft>
                <a:spcPts val="0"/>
              </a:spcAft>
              <a:buClr>
                <a:schemeClr val="dk1"/>
              </a:buClr>
              <a:buSzPts val="1100"/>
              <a:buFont typeface="Arial"/>
              <a:buNone/>
            </a:pPr>
            <a:r>
              <a:rPr lang="en" i="1"/>
              <a:t>The size of each bubble represents the population of the country. Larger bubbles, like China, represent larger populations.</a:t>
            </a:r>
            <a:endParaRPr i="1"/>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b="1"/>
              <a:t>Ask: </a:t>
            </a:r>
            <a:r>
              <a:rPr lang="en"/>
              <a:t>Do you see in patterns in the size of the bubbles? Discuss with a partner.</a:t>
            </a:r>
            <a:endParaRPr/>
          </a:p>
          <a:p>
            <a:pPr marL="0" lvl="0" indent="0" algn="l" rtl="0">
              <a:spcBef>
                <a:spcPts val="0"/>
              </a:spcBef>
              <a:spcAft>
                <a:spcPts val="0"/>
              </a:spcAft>
              <a:buClr>
                <a:schemeClr val="dk1"/>
              </a:buClr>
              <a:buSzPts val="1100"/>
              <a:buFont typeface="Arial"/>
              <a:buNone/>
            </a:pPr>
            <a:r>
              <a:rPr lang="en" i="1"/>
              <a:t>Students may notice that many of the low income countries have smaller bubbles and smaller populations – but some also appear at the right with the highest income and life expectancy. The countries with the largest populations are mostly in the middle of the graph.</a:t>
            </a:r>
            <a:endParaRPr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ddee14de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ddee14de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t>Optional Extension for after the discussion: </a:t>
            </a:r>
            <a:endParaRPr i="1"/>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Show the Hans Rosling 2-minute video.</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Questions to ask students about the video:</a:t>
            </a:r>
            <a:endParaRPr/>
          </a:p>
          <a:p>
            <a:pPr marL="457200" lvl="0" indent="-298450" algn="l" rtl="0">
              <a:spcBef>
                <a:spcPts val="0"/>
              </a:spcBef>
              <a:spcAft>
                <a:spcPts val="0"/>
              </a:spcAft>
              <a:buSzPts val="1100"/>
              <a:buAutoNum type="arabicParenR"/>
            </a:pPr>
            <a:r>
              <a:rPr lang="en"/>
              <a:t>Did he explain anything on the graph that didn’t make sense before?</a:t>
            </a:r>
            <a:endParaRPr/>
          </a:p>
          <a:p>
            <a:pPr marL="457200" lvl="0" indent="-298450" algn="l" rtl="0">
              <a:spcBef>
                <a:spcPts val="0"/>
              </a:spcBef>
              <a:spcAft>
                <a:spcPts val="0"/>
              </a:spcAft>
              <a:buSzPts val="1100"/>
              <a:buAutoNum type="arabicParenR"/>
            </a:pPr>
            <a:r>
              <a:rPr lang="en"/>
              <a:t>Does he think there is a relationship?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ddee14de5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ddee14de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Show students the video showing the change in the United States life expectancy and income over time.</a:t>
            </a:r>
            <a:r>
              <a:rPr lang="en" i="1"/>
              <a:t> </a:t>
            </a:r>
            <a:br>
              <a:rPr lang="en" i="1"/>
            </a:br>
            <a:r>
              <a:rPr lang="en" i="1"/>
              <a:t>(you can adjust the playback speed to make it go faster, if desired)</a:t>
            </a:r>
            <a:endParaRPr i="1"/>
          </a:p>
          <a:p>
            <a:pPr marL="0" lvl="0" indent="0" algn="l" rtl="0">
              <a:spcBef>
                <a:spcPts val="0"/>
              </a:spcBef>
              <a:spcAft>
                <a:spcPts val="0"/>
              </a:spcAft>
              <a:buNone/>
            </a:pPr>
            <a:endParaRPr i="1"/>
          </a:p>
          <a:p>
            <a:pPr marL="0" lvl="0" indent="0" algn="l" rtl="0">
              <a:spcBef>
                <a:spcPts val="0"/>
              </a:spcBef>
              <a:spcAft>
                <a:spcPts val="0"/>
              </a:spcAft>
              <a:buNone/>
            </a:pPr>
            <a:r>
              <a:rPr lang="en"/>
              <a:t>Have them discuss the general trend in life expectancy over time. What could account for the dips in life expectancy in 1863 and 1916?</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3ddee14d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3ddee14d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have students pull up the </a:t>
            </a:r>
            <a:r>
              <a:rPr lang="en" u="sng">
                <a:solidFill>
                  <a:schemeClr val="hlink"/>
                </a:solidFill>
                <a:hlinkClick r:id="rId3"/>
              </a:rPr>
              <a:t>visualization</a:t>
            </a:r>
            <a:r>
              <a:rPr lang="en"/>
              <a:t> and answer the questions.</a:t>
            </a:r>
            <a:endParaRPr/>
          </a:p>
          <a:p>
            <a:pPr marL="0" lvl="0" indent="0" algn="l" rtl="0">
              <a:spcBef>
                <a:spcPts val="0"/>
              </a:spcBef>
              <a:spcAft>
                <a:spcPts val="0"/>
              </a:spcAft>
              <a:buNone/>
            </a:pPr>
            <a:endParaRPr/>
          </a:p>
          <a:p>
            <a:pPr marL="0" lvl="0" indent="0" algn="l" rtl="0">
              <a:spcBef>
                <a:spcPts val="0"/>
              </a:spcBef>
              <a:spcAft>
                <a:spcPts val="0"/>
              </a:spcAft>
              <a:buNone/>
            </a:pPr>
            <a:r>
              <a:rPr lang="en"/>
              <a:t>Discuss their predictions and have the class compare answers. It is likely that there will be a variety of responses. Point this out, and discuss the uncertainty and variety in the predictions. Tell students that they will soon be learning how to answer these questions in the most accurate way without just guessing.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0B0HB08a-a9MbMEU0M0pyejFiaXM/view"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drive.google.com/file/d/1ml8xR6zZemi8dp5Q4chOBs-zR9sYzRyU/view"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B4A081-E998-343D-99B2-B082CFB60CCC}"/>
              </a:ext>
            </a:extLst>
          </p:cNvPr>
          <p:cNvSpPr txBox="1">
            <a:spLocks/>
          </p:cNvSpPr>
          <p:nvPr/>
        </p:nvSpPr>
        <p:spPr>
          <a:xfrm>
            <a:off x="311700" y="2878258"/>
            <a:ext cx="8520600" cy="132953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r>
              <a:rPr lang="en-US" b="1" dirty="0">
                <a:latin typeface="Nexa" pitchFamily="2" charset="77"/>
              </a:rPr>
              <a:t>8</a:t>
            </a:r>
            <a:r>
              <a:rPr lang="en-US" b="1" baseline="30000" dirty="0">
                <a:latin typeface="Nexa" pitchFamily="2" charset="77"/>
              </a:rPr>
              <a:t>th</a:t>
            </a:r>
            <a:r>
              <a:rPr lang="en-US" b="1" dirty="0">
                <a:latin typeface="Nexa" pitchFamily="2" charset="77"/>
              </a:rPr>
              <a:t> Grade Module</a:t>
            </a:r>
          </a:p>
          <a:p>
            <a:r>
              <a:rPr lang="en-US" b="1" dirty="0" err="1">
                <a:latin typeface="Nexa" pitchFamily="2" charset="77"/>
              </a:rPr>
              <a:t>Gapminder</a:t>
            </a:r>
            <a:r>
              <a:rPr lang="en-US" b="1" dirty="0">
                <a:latin typeface="Nexa" pitchFamily="2" charset="77"/>
              </a:rPr>
              <a:t> Regression</a:t>
            </a:r>
          </a:p>
        </p:txBody>
      </p:sp>
      <p:pic>
        <p:nvPicPr>
          <p:cNvPr id="4" name="Picture 3">
            <a:extLst>
              <a:ext uri="{FF2B5EF4-FFF2-40B4-BE49-F238E27FC236}">
                <a16:creationId xmlns:a16="http://schemas.microsoft.com/office/drawing/2014/main" id="{D7589FD9-D813-492C-5823-23E53CD0ABC6}"/>
              </a:ext>
            </a:extLst>
          </p:cNvPr>
          <p:cNvPicPr>
            <a:picLocks noChangeAspect="1"/>
          </p:cNvPicPr>
          <p:nvPr/>
        </p:nvPicPr>
        <p:blipFill>
          <a:blip r:embed="rId2"/>
          <a:stretch>
            <a:fillRect/>
          </a:stretch>
        </p:blipFill>
        <p:spPr>
          <a:xfrm>
            <a:off x="685800" y="1095536"/>
            <a:ext cx="7772400" cy="1943100"/>
          </a:xfrm>
          <a:prstGeom prst="rect">
            <a:avLst/>
          </a:prstGeom>
        </p:spPr>
      </p:pic>
    </p:spTree>
    <p:extLst>
      <p:ext uri="{BB962C8B-B14F-4D97-AF65-F5344CB8AC3E}">
        <p14:creationId xmlns:p14="http://schemas.microsoft.com/office/powerpoint/2010/main" val="323297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749800" y="0"/>
            <a:ext cx="671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__________  vs __________ for Countries Across the World in 2020</a:t>
            </a:r>
            <a:endParaRPr b="1"/>
          </a:p>
        </p:txBody>
      </p:sp>
      <p:sp>
        <p:nvSpPr>
          <p:cNvPr id="55" name="Google Shape;55;p13"/>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56" name="Google Shape;56;p13"/>
          <p:cNvPicPr preferRelativeResize="0"/>
          <p:nvPr/>
        </p:nvPicPr>
        <p:blipFill rotWithShape="1">
          <a:blip r:embed="rId3">
            <a:alphaModFix/>
          </a:blip>
          <a:srcRect l="2372" b="5213"/>
          <a:stretch/>
        </p:blipFill>
        <p:spPr>
          <a:xfrm>
            <a:off x="634100" y="295800"/>
            <a:ext cx="8099200" cy="4327150"/>
          </a:xfrm>
          <a:prstGeom prst="rect">
            <a:avLst/>
          </a:prstGeom>
          <a:noFill/>
          <a:ln>
            <a:noFill/>
          </a:ln>
        </p:spPr>
      </p:pic>
      <p:sp>
        <p:nvSpPr>
          <p:cNvPr id="57" name="Google Shape;57;p13"/>
          <p:cNvSpPr txBox="1"/>
          <p:nvPr/>
        </p:nvSpPr>
        <p:spPr>
          <a:xfrm>
            <a:off x="324250" y="2428300"/>
            <a:ext cx="41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58" name="Google Shape;58;p13"/>
          <p:cNvSpPr txBox="1"/>
          <p:nvPr/>
        </p:nvSpPr>
        <p:spPr>
          <a:xfrm>
            <a:off x="4006325" y="4499400"/>
            <a:ext cx="415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pic>
        <p:nvPicPr>
          <p:cNvPr id="2" name="Picture 1">
            <a:extLst>
              <a:ext uri="{FF2B5EF4-FFF2-40B4-BE49-F238E27FC236}">
                <a16:creationId xmlns:a16="http://schemas.microsoft.com/office/drawing/2014/main" id="{1CD8D4B7-D3AC-29B0-F817-1F45922B94A6}"/>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r="19270"/>
          <a:stretch/>
        </p:blipFill>
        <p:spPr>
          <a:xfrm>
            <a:off x="893500" y="0"/>
            <a:ext cx="7297787" cy="4974474"/>
          </a:xfrm>
          <a:prstGeom prst="rect">
            <a:avLst/>
          </a:prstGeom>
          <a:noFill/>
          <a:ln>
            <a:noFill/>
          </a:ln>
        </p:spPr>
      </p:pic>
      <p:sp>
        <p:nvSpPr>
          <p:cNvPr id="64" name="Google Shape;64;p14"/>
          <p:cNvSpPr txBox="1"/>
          <p:nvPr/>
        </p:nvSpPr>
        <p:spPr>
          <a:xfrm>
            <a:off x="633750" y="0"/>
            <a:ext cx="7720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b="1">
                <a:solidFill>
                  <a:schemeClr val="dk1"/>
                </a:solidFill>
              </a:rPr>
              <a:t>__________  vs __________ for Countries Across the World in 2020</a:t>
            </a:r>
            <a:endParaRPr b="1">
              <a:solidFill>
                <a:schemeClr val="dk1"/>
              </a:solidFill>
            </a:endParaRPr>
          </a:p>
          <a:p>
            <a:pPr marL="0" lvl="0" indent="0" algn="ctr" rtl="0">
              <a:spcBef>
                <a:spcPts val="0"/>
              </a:spcBef>
              <a:spcAft>
                <a:spcPts val="0"/>
              </a:spcAft>
              <a:buNone/>
            </a:pPr>
            <a:endParaRPr b="1"/>
          </a:p>
        </p:txBody>
      </p:sp>
      <p:sp>
        <p:nvSpPr>
          <p:cNvPr id="65" name="Google Shape;65;p14"/>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2" name="Picture 1">
            <a:extLst>
              <a:ext uri="{FF2B5EF4-FFF2-40B4-BE49-F238E27FC236}">
                <a16:creationId xmlns:a16="http://schemas.microsoft.com/office/drawing/2014/main" id="{6E92DF95-1D66-FC9E-D6BE-949E648FD242}"/>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5"/>
          <p:cNvPicPr preferRelativeResize="0"/>
          <p:nvPr/>
        </p:nvPicPr>
        <p:blipFill rotWithShape="1">
          <a:blip r:embed="rId3">
            <a:alphaModFix/>
          </a:blip>
          <a:srcRect r="18771"/>
          <a:stretch/>
        </p:blipFill>
        <p:spPr>
          <a:xfrm>
            <a:off x="1108225" y="-29575"/>
            <a:ext cx="7180339" cy="4834376"/>
          </a:xfrm>
          <a:prstGeom prst="rect">
            <a:avLst/>
          </a:prstGeom>
          <a:noFill/>
          <a:ln>
            <a:noFill/>
          </a:ln>
        </p:spPr>
      </p:pic>
      <p:sp>
        <p:nvSpPr>
          <p:cNvPr id="71" name="Google Shape;71;p15"/>
          <p:cNvSpPr txBox="1"/>
          <p:nvPr/>
        </p:nvSpPr>
        <p:spPr>
          <a:xfrm>
            <a:off x="-75" y="0"/>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Income vs Life Expectancy for Countries Across the World in 2020</a:t>
            </a:r>
            <a:endParaRPr b="1"/>
          </a:p>
        </p:txBody>
      </p:sp>
      <p:sp>
        <p:nvSpPr>
          <p:cNvPr id="72" name="Google Shape;72;p15"/>
          <p:cNvSpPr txBox="1"/>
          <p:nvPr/>
        </p:nvSpPr>
        <p:spPr>
          <a:xfrm rot="-5400000">
            <a:off x="-784325" y="2191600"/>
            <a:ext cx="3000000" cy="480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Life Expectancy</a:t>
            </a:r>
            <a:endParaRPr/>
          </a:p>
        </p:txBody>
      </p:sp>
      <p:sp>
        <p:nvSpPr>
          <p:cNvPr id="73" name="Google Shape;73;p15"/>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sp>
        <p:nvSpPr>
          <p:cNvPr id="74" name="Google Shape;74;p15"/>
          <p:cNvSpPr txBox="1"/>
          <p:nvPr/>
        </p:nvSpPr>
        <p:spPr>
          <a:xfrm>
            <a:off x="1484348" y="4580850"/>
            <a:ext cx="6585900" cy="4803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pic>
        <p:nvPicPr>
          <p:cNvPr id="2" name="Picture 1">
            <a:extLst>
              <a:ext uri="{FF2B5EF4-FFF2-40B4-BE49-F238E27FC236}">
                <a16:creationId xmlns:a16="http://schemas.microsoft.com/office/drawing/2014/main" id="{9901A4EA-1E2B-141C-D918-A32D371055B9}"/>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a:blip r:embed="rId3">
            <a:alphaModFix/>
          </a:blip>
          <a:stretch>
            <a:fillRect/>
          </a:stretch>
        </p:blipFill>
        <p:spPr>
          <a:xfrm>
            <a:off x="450818" y="82894"/>
            <a:ext cx="8534558" cy="4667337"/>
          </a:xfrm>
          <a:prstGeom prst="rect">
            <a:avLst/>
          </a:prstGeom>
          <a:noFill/>
          <a:ln>
            <a:noFill/>
          </a:ln>
        </p:spPr>
      </p:pic>
      <p:sp>
        <p:nvSpPr>
          <p:cNvPr id="80" name="Google Shape;80;p16"/>
          <p:cNvSpPr txBox="1"/>
          <p:nvPr/>
        </p:nvSpPr>
        <p:spPr>
          <a:xfrm>
            <a:off x="-75" y="0"/>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Income vs Life Expectancy for Countries Across the World in 2020</a:t>
            </a:r>
            <a:endParaRPr b="1"/>
          </a:p>
        </p:txBody>
      </p:sp>
      <p:sp>
        <p:nvSpPr>
          <p:cNvPr id="81" name="Google Shape;81;p16"/>
          <p:cNvSpPr txBox="1"/>
          <p:nvPr/>
        </p:nvSpPr>
        <p:spPr>
          <a:xfrm rot="-5400000">
            <a:off x="-1231025" y="2061900"/>
            <a:ext cx="3000000" cy="480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Life Expectancy</a:t>
            </a:r>
            <a:endParaRPr/>
          </a:p>
        </p:txBody>
      </p:sp>
      <p:sp>
        <p:nvSpPr>
          <p:cNvPr id="82" name="Google Shape;82;p16"/>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sp>
        <p:nvSpPr>
          <p:cNvPr id="83" name="Google Shape;83;p16"/>
          <p:cNvSpPr txBox="1"/>
          <p:nvPr/>
        </p:nvSpPr>
        <p:spPr>
          <a:xfrm>
            <a:off x="871873" y="4511850"/>
            <a:ext cx="6585900" cy="4803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pic>
        <p:nvPicPr>
          <p:cNvPr id="2" name="Picture 1">
            <a:extLst>
              <a:ext uri="{FF2B5EF4-FFF2-40B4-BE49-F238E27FC236}">
                <a16:creationId xmlns:a16="http://schemas.microsoft.com/office/drawing/2014/main" id="{30681661-7F76-7871-1E46-44CE8E4208E3}"/>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7"/>
          <p:cNvPicPr preferRelativeResize="0"/>
          <p:nvPr/>
        </p:nvPicPr>
        <p:blipFill rotWithShape="1">
          <a:blip r:embed="rId3">
            <a:alphaModFix/>
          </a:blip>
          <a:srcRect r="1361" b="1448"/>
          <a:stretch/>
        </p:blipFill>
        <p:spPr>
          <a:xfrm>
            <a:off x="661525" y="0"/>
            <a:ext cx="8367176" cy="4575600"/>
          </a:xfrm>
          <a:prstGeom prst="rect">
            <a:avLst/>
          </a:prstGeom>
          <a:noFill/>
          <a:ln>
            <a:noFill/>
          </a:ln>
        </p:spPr>
      </p:pic>
      <p:sp>
        <p:nvSpPr>
          <p:cNvPr id="89" name="Google Shape;89;p17"/>
          <p:cNvSpPr txBox="1"/>
          <p:nvPr/>
        </p:nvSpPr>
        <p:spPr>
          <a:xfrm>
            <a:off x="-75" y="0"/>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Income vs Life Expectancy for Countries Across the World in 2020</a:t>
            </a:r>
            <a:endParaRPr b="1"/>
          </a:p>
        </p:txBody>
      </p:sp>
      <p:sp>
        <p:nvSpPr>
          <p:cNvPr id="90" name="Google Shape;90;p17"/>
          <p:cNvSpPr txBox="1"/>
          <p:nvPr/>
        </p:nvSpPr>
        <p:spPr>
          <a:xfrm rot="-5400000">
            <a:off x="-1231025" y="1982650"/>
            <a:ext cx="3000000" cy="4803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Life Expectancy</a:t>
            </a:r>
            <a:endParaRPr/>
          </a:p>
        </p:txBody>
      </p:sp>
      <p:sp>
        <p:nvSpPr>
          <p:cNvPr id="91" name="Google Shape;91;p17"/>
          <p:cNvSpPr txBox="1"/>
          <p:nvPr/>
        </p:nvSpPr>
        <p:spPr>
          <a:xfrm>
            <a:off x="817173" y="4490250"/>
            <a:ext cx="6585900" cy="4803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 sz="2400" b="1">
                <a:solidFill>
                  <a:srgbClr val="53819F"/>
                </a:solidFill>
                <a:latin typeface="Trebuchet MS"/>
                <a:ea typeface="Trebuchet MS"/>
                <a:cs typeface="Trebuchet MS"/>
                <a:sym typeface="Trebuchet MS"/>
              </a:rPr>
              <a:t>Income</a:t>
            </a:r>
            <a:endParaRPr sz="200"/>
          </a:p>
        </p:txBody>
      </p:sp>
      <p:sp>
        <p:nvSpPr>
          <p:cNvPr id="92" name="Google Shape;92;p17"/>
          <p:cNvSpPr txBox="1"/>
          <p:nvPr/>
        </p:nvSpPr>
        <p:spPr>
          <a:xfrm>
            <a:off x="0" y="4804800"/>
            <a:ext cx="91080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B7B7B7"/>
                </a:solidFill>
                <a:latin typeface="Trebuchet MS"/>
                <a:ea typeface="Trebuchet MS"/>
                <a:cs typeface="Trebuchet MS"/>
                <a:sym typeface="Trebuchet MS"/>
              </a:rPr>
              <a:t>Free teaching material from www.gapminder.org</a:t>
            </a:r>
            <a:endParaRPr sz="1200">
              <a:solidFill>
                <a:srgbClr val="B7B7B7"/>
              </a:solidFill>
            </a:endParaRPr>
          </a:p>
        </p:txBody>
      </p:sp>
      <p:pic>
        <p:nvPicPr>
          <p:cNvPr id="2" name="Picture 1">
            <a:extLst>
              <a:ext uri="{FF2B5EF4-FFF2-40B4-BE49-F238E27FC236}">
                <a16:creationId xmlns:a16="http://schemas.microsoft.com/office/drawing/2014/main" id="{EF6DCC7E-DAF1-E6AC-3635-5B0D8B31BD0C}"/>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8" title="How Does Income Relate to Life Expectancy--HD.mp4">
            <a:hlinkClick r:id="rId3"/>
          </p:cNvPr>
          <p:cNvPicPr preferRelativeResize="0"/>
          <p:nvPr/>
        </p:nvPicPr>
        <p:blipFill>
          <a:blip r:embed="rId4">
            <a:alphaModFix/>
          </a:blip>
          <a:stretch>
            <a:fillRect/>
          </a:stretch>
        </p:blipFill>
        <p:spPr>
          <a:xfrm>
            <a:off x="1571750" y="392825"/>
            <a:ext cx="6304350" cy="4202900"/>
          </a:xfrm>
          <a:prstGeom prst="rect">
            <a:avLst/>
          </a:prstGeom>
          <a:noFill/>
          <a:ln>
            <a:noFill/>
          </a:ln>
        </p:spPr>
      </p:pic>
      <p:pic>
        <p:nvPicPr>
          <p:cNvPr id="2" name="Picture 1">
            <a:extLst>
              <a:ext uri="{FF2B5EF4-FFF2-40B4-BE49-F238E27FC236}">
                <a16:creationId xmlns:a16="http://schemas.microsoft.com/office/drawing/2014/main" id="{480C3025-E1B5-23BB-0424-3BC3DADA578F}"/>
              </a:ext>
            </a:extLst>
          </p:cNvPr>
          <p:cNvPicPr>
            <a:picLocks noChangeAspect="1"/>
          </p:cNvPicPr>
          <p:nvPr/>
        </p:nvPicPr>
        <p:blipFill>
          <a:blip r:embed="rId5"/>
          <a:stretch>
            <a:fillRect/>
          </a:stretch>
        </p:blipFill>
        <p:spPr>
          <a:xfrm>
            <a:off x="2286000" y="0"/>
            <a:ext cx="6858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9" title="usa.mov">
            <a:hlinkClick r:id="rId3"/>
          </p:cNvPr>
          <p:cNvPicPr preferRelativeResize="0"/>
          <p:nvPr/>
        </p:nvPicPr>
        <p:blipFill>
          <a:blip r:embed="rId4">
            <a:alphaModFix/>
          </a:blip>
          <a:stretch>
            <a:fillRect/>
          </a:stretch>
        </p:blipFill>
        <p:spPr>
          <a:xfrm>
            <a:off x="1122725" y="0"/>
            <a:ext cx="6654800" cy="4991100"/>
          </a:xfrm>
          <a:prstGeom prst="rect">
            <a:avLst/>
          </a:prstGeom>
          <a:noFill/>
          <a:ln>
            <a:noFill/>
          </a:ln>
        </p:spPr>
      </p:pic>
      <p:pic>
        <p:nvPicPr>
          <p:cNvPr id="2" name="Picture 1">
            <a:extLst>
              <a:ext uri="{FF2B5EF4-FFF2-40B4-BE49-F238E27FC236}">
                <a16:creationId xmlns:a16="http://schemas.microsoft.com/office/drawing/2014/main" id="{F9E510E1-F58C-EA37-B06B-13DBB2FC86EE}"/>
              </a:ext>
            </a:extLst>
          </p:cNvPr>
          <p:cNvPicPr>
            <a:picLocks noChangeAspect="1"/>
          </p:cNvPicPr>
          <p:nvPr/>
        </p:nvPicPr>
        <p:blipFill>
          <a:blip r:embed="rId5"/>
          <a:stretch>
            <a:fillRect/>
          </a:stretch>
        </p:blipFill>
        <p:spPr>
          <a:xfrm>
            <a:off x="2286000" y="0"/>
            <a:ext cx="6858000"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p:nvPr/>
        </p:nvSpPr>
        <p:spPr>
          <a:xfrm>
            <a:off x="-75" y="0"/>
            <a:ext cx="9144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Lab Activity</a:t>
            </a:r>
            <a:endParaRPr b="1"/>
          </a:p>
        </p:txBody>
      </p:sp>
      <p:sp>
        <p:nvSpPr>
          <p:cNvPr id="108" name="Google Shape;108;p20"/>
          <p:cNvSpPr txBox="1"/>
          <p:nvPr/>
        </p:nvSpPr>
        <p:spPr>
          <a:xfrm>
            <a:off x="376225" y="400200"/>
            <a:ext cx="7986900" cy="2940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100" dirty="0">
                <a:solidFill>
                  <a:schemeClr val="dk1"/>
                </a:solidFill>
              </a:rPr>
              <a:t>Select a country of your choice  and answer the following questions:</a:t>
            </a:r>
            <a:endParaRPr sz="1100" dirty="0">
              <a:solidFill>
                <a:schemeClr val="dk1"/>
              </a:solidFill>
            </a:endParaRPr>
          </a:p>
          <a:p>
            <a:pPr marL="457200" lvl="0" indent="-298450" algn="l" rtl="0">
              <a:spcBef>
                <a:spcPts val="0"/>
              </a:spcBef>
              <a:spcAft>
                <a:spcPts val="0"/>
              </a:spcAft>
              <a:buClr>
                <a:schemeClr val="dk1"/>
              </a:buClr>
              <a:buSzPts val="1100"/>
              <a:buChar char="●"/>
            </a:pPr>
            <a:r>
              <a:rPr lang="en" sz="1100" dirty="0">
                <a:solidFill>
                  <a:schemeClr val="dk1"/>
                </a:solidFill>
              </a:rPr>
              <a:t>What country did you choose?</a:t>
            </a:r>
            <a:endParaRPr sz="1100" dirty="0">
              <a:solidFill>
                <a:schemeClr val="dk1"/>
              </a:solidFill>
            </a:endParaRPr>
          </a:p>
          <a:p>
            <a:pPr marL="457200" lvl="0" indent="-298450" algn="l" rtl="0">
              <a:spcBef>
                <a:spcPts val="0"/>
              </a:spcBef>
              <a:spcAft>
                <a:spcPts val="0"/>
              </a:spcAft>
              <a:buClr>
                <a:schemeClr val="dk1"/>
              </a:buClr>
              <a:buSzPts val="1100"/>
              <a:buChar char="●"/>
            </a:pPr>
            <a:r>
              <a:rPr lang="en" sz="1100" dirty="0">
                <a:solidFill>
                  <a:schemeClr val="dk1"/>
                </a:solidFill>
              </a:rPr>
              <a:t>What was its life expectancy and income in 2020?</a:t>
            </a:r>
            <a:endParaRPr sz="1100" dirty="0">
              <a:solidFill>
                <a:schemeClr val="dk1"/>
              </a:solidFill>
            </a:endParaRPr>
          </a:p>
          <a:p>
            <a:pPr marL="457200" lvl="0" indent="-298450" algn="l" rtl="0">
              <a:spcBef>
                <a:spcPts val="0"/>
              </a:spcBef>
              <a:spcAft>
                <a:spcPts val="0"/>
              </a:spcAft>
              <a:buClr>
                <a:schemeClr val="dk1"/>
              </a:buClr>
              <a:buSzPts val="1100"/>
              <a:buChar char="●"/>
            </a:pPr>
            <a:r>
              <a:rPr lang="en" sz="1100" dirty="0">
                <a:solidFill>
                  <a:schemeClr val="dk1"/>
                </a:solidFill>
              </a:rPr>
              <a:t>What is one country that has a shorter life expectancy than your country?</a:t>
            </a:r>
            <a:endParaRPr sz="1100" dirty="0">
              <a:solidFill>
                <a:schemeClr val="dk1"/>
              </a:solidFill>
            </a:endParaRPr>
          </a:p>
          <a:p>
            <a:pPr marL="457200" lvl="0" indent="-298450" algn="l" rtl="0">
              <a:spcBef>
                <a:spcPts val="0"/>
              </a:spcBef>
              <a:spcAft>
                <a:spcPts val="0"/>
              </a:spcAft>
              <a:buClr>
                <a:schemeClr val="dk1"/>
              </a:buClr>
              <a:buSzPts val="1100"/>
              <a:buChar char="●"/>
            </a:pPr>
            <a:r>
              <a:rPr lang="en" sz="1100" dirty="0">
                <a:solidFill>
                  <a:schemeClr val="dk1"/>
                </a:solidFill>
              </a:rPr>
              <a:t>What is one country that has a longer life expectancy than your country?</a:t>
            </a:r>
            <a:endParaRPr sz="1100" dirty="0">
              <a:solidFill>
                <a:schemeClr val="dk1"/>
              </a:solidFill>
            </a:endParaRPr>
          </a:p>
          <a:p>
            <a:pPr marL="457200" lvl="0" indent="-298450" algn="l" rtl="0">
              <a:spcBef>
                <a:spcPts val="0"/>
              </a:spcBef>
              <a:spcAft>
                <a:spcPts val="0"/>
              </a:spcAft>
              <a:buClr>
                <a:schemeClr val="dk1"/>
              </a:buClr>
              <a:buSzPts val="1100"/>
              <a:buChar char="●"/>
            </a:pPr>
            <a:r>
              <a:rPr lang="en" sz="1100" dirty="0">
                <a:solidFill>
                  <a:schemeClr val="dk1"/>
                </a:solidFill>
              </a:rPr>
              <a:t>What is one country that has a lower income than your country?</a:t>
            </a:r>
            <a:endParaRPr sz="1100" dirty="0">
              <a:solidFill>
                <a:schemeClr val="dk1"/>
              </a:solidFill>
            </a:endParaRPr>
          </a:p>
          <a:p>
            <a:pPr marL="457200" lvl="0" indent="-298450" algn="l" rtl="0">
              <a:spcBef>
                <a:spcPts val="0"/>
              </a:spcBef>
              <a:spcAft>
                <a:spcPts val="0"/>
              </a:spcAft>
              <a:buClr>
                <a:schemeClr val="dk1"/>
              </a:buClr>
              <a:buSzPts val="1100"/>
              <a:buChar char="●"/>
            </a:pPr>
            <a:r>
              <a:rPr lang="en" sz="1100" dirty="0">
                <a:solidFill>
                  <a:schemeClr val="dk1"/>
                </a:solidFill>
              </a:rPr>
              <a:t>What is one country that has a higher income than your country?</a:t>
            </a:r>
            <a:endParaRPr sz="1100" dirty="0">
              <a:solidFill>
                <a:schemeClr val="dk1"/>
              </a:solidFill>
            </a:endParaRPr>
          </a:p>
          <a:p>
            <a:pPr marL="457200" lvl="0" indent="-298450" algn="l" rtl="0">
              <a:spcBef>
                <a:spcPts val="0"/>
              </a:spcBef>
              <a:spcAft>
                <a:spcPts val="0"/>
              </a:spcAft>
              <a:buClr>
                <a:schemeClr val="dk1"/>
              </a:buClr>
              <a:buSzPts val="1100"/>
              <a:buChar char="●"/>
            </a:pPr>
            <a:r>
              <a:rPr lang="en" sz="1100" dirty="0">
                <a:solidFill>
                  <a:schemeClr val="dk1"/>
                </a:solidFill>
              </a:rPr>
              <a:t>Click the “play” button at the bottom of the screen. Write a few sentences describing how the income and life expectancy have changed over time. Were there any dates where something out of the ordinary happened?</a:t>
            </a:r>
            <a:endParaRPr sz="1100" dirty="0">
              <a:solidFill>
                <a:schemeClr val="dk1"/>
              </a:solidFill>
            </a:endParaRPr>
          </a:p>
          <a:p>
            <a:pPr marL="0" lvl="0" indent="0" algn="l" rtl="0">
              <a:spcBef>
                <a:spcPts val="0"/>
              </a:spcBef>
              <a:spcAft>
                <a:spcPts val="0"/>
              </a:spcAft>
              <a:buNone/>
            </a:pPr>
            <a:endParaRPr sz="1100" dirty="0">
              <a:solidFill>
                <a:schemeClr val="dk1"/>
              </a:solidFill>
            </a:endParaRPr>
          </a:p>
          <a:p>
            <a:pPr marL="0" lvl="0" indent="0" algn="l" rtl="0">
              <a:spcBef>
                <a:spcPts val="0"/>
              </a:spcBef>
              <a:spcAft>
                <a:spcPts val="0"/>
              </a:spcAft>
              <a:buNone/>
            </a:pPr>
            <a:r>
              <a:rPr lang="en" sz="1100" dirty="0">
                <a:solidFill>
                  <a:schemeClr val="dk1"/>
                </a:solidFill>
              </a:rPr>
              <a:t>Then use the data for all countries to make some predictions.</a:t>
            </a:r>
            <a:endParaRPr sz="1100" dirty="0">
              <a:solidFill>
                <a:schemeClr val="dk1"/>
              </a:solidFill>
            </a:endParaRPr>
          </a:p>
          <a:p>
            <a:pPr marL="457200" lvl="0" indent="-298450" algn="l" rtl="0">
              <a:spcBef>
                <a:spcPts val="0"/>
              </a:spcBef>
              <a:spcAft>
                <a:spcPts val="0"/>
              </a:spcAft>
              <a:buClr>
                <a:schemeClr val="dk1"/>
              </a:buClr>
              <a:buSzPts val="1100"/>
              <a:buChar char="●"/>
            </a:pPr>
            <a:r>
              <a:rPr lang="en" sz="1100" dirty="0">
                <a:solidFill>
                  <a:schemeClr val="dk1"/>
                </a:solidFill>
              </a:rPr>
              <a:t>How long would you expect to live if your home country’s average income was $150,000? How did you make this prediction?</a:t>
            </a:r>
            <a:endParaRPr sz="1100" dirty="0">
              <a:solidFill>
                <a:schemeClr val="dk1"/>
              </a:solidFill>
            </a:endParaRPr>
          </a:p>
          <a:p>
            <a:pPr marL="457200" lvl="0" indent="-298450" algn="l" rtl="0">
              <a:spcBef>
                <a:spcPts val="0"/>
              </a:spcBef>
              <a:spcAft>
                <a:spcPts val="0"/>
              </a:spcAft>
              <a:buClr>
                <a:schemeClr val="dk1"/>
              </a:buClr>
              <a:buSzPts val="1100"/>
              <a:buChar char="●"/>
            </a:pPr>
            <a:r>
              <a:rPr lang="en" sz="1100" dirty="0">
                <a:solidFill>
                  <a:schemeClr val="dk1"/>
                </a:solidFill>
              </a:rPr>
              <a:t>What average income would you expect if the life expectancy of the country is 60 years? How did you come up with this number.</a:t>
            </a:r>
            <a:endParaRPr sz="1100" dirty="0">
              <a:solidFill>
                <a:schemeClr val="dk1"/>
              </a:solidFill>
            </a:endParaRPr>
          </a:p>
          <a:p>
            <a:pPr marL="457200" lvl="0" indent="0" algn="l" rtl="0">
              <a:spcBef>
                <a:spcPts val="0"/>
              </a:spcBef>
              <a:spcAft>
                <a:spcPts val="0"/>
              </a:spcAft>
              <a:buNone/>
            </a:pPr>
            <a:endParaRPr dirty="0"/>
          </a:p>
        </p:txBody>
      </p:sp>
      <p:pic>
        <p:nvPicPr>
          <p:cNvPr id="2" name="Picture 1">
            <a:extLst>
              <a:ext uri="{FF2B5EF4-FFF2-40B4-BE49-F238E27FC236}">
                <a16:creationId xmlns:a16="http://schemas.microsoft.com/office/drawing/2014/main" id="{478B801E-491A-6235-BEE8-67FEF83BBE01}"/>
              </a:ext>
            </a:extLst>
          </p:cNvPr>
          <p:cNvPicPr>
            <a:picLocks noChangeAspect="1"/>
          </p:cNvPicPr>
          <p:nvPr/>
        </p:nvPicPr>
        <p:blipFill>
          <a:blip r:embed="rId3"/>
          <a:stretch>
            <a:fillRect/>
          </a:stretch>
        </p:blipFill>
        <p:spPr>
          <a:xfrm>
            <a:off x="2286000" y="0"/>
            <a:ext cx="6858000" cy="51435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1194</Words>
  <Application>Microsoft Macintosh PowerPoint</Application>
  <PresentationFormat>On-screen Show (16:9)</PresentationFormat>
  <Paragraphs>89</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Nexa</vt:lpstr>
      <vt:lpstr>Trebuchet MS</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2023-01-30T20:48:21Z</dcterms:modified>
</cp:coreProperties>
</file>