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sldIdLst>
    <p:sldId id="265" r:id="rId2"/>
    <p:sldId id="256" r:id="rId3"/>
    <p:sldId id="257" r:id="rId4"/>
    <p:sldId id="258" r:id="rId5"/>
    <p:sldId id="259" r:id="rId6"/>
    <p:sldId id="260" r:id="rId7"/>
    <p:sldId id="261" r:id="rId8"/>
    <p:sldId id="262" r:id="rId9"/>
    <p:sldId id="263" r:id="rId10"/>
    <p:sldId id="264"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4"/>
  </p:normalViewPr>
  <p:slideViewPr>
    <p:cSldViewPr snapToGrid="0">
      <p:cViewPr varScale="1">
        <p:scale>
          <a:sx n="139" d="100"/>
          <a:sy n="139" d="100"/>
        </p:scale>
        <p:origin x="176" y="5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36df09dee3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36df09dee3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36df09dee3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36df09dee3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Ask students to describe what type of association the data has.</a:t>
            </a:r>
            <a:endParaRPr b="1"/>
          </a:p>
          <a:p>
            <a:pPr marL="0" lvl="0" indent="0" algn="l" rtl="0">
              <a:spcBef>
                <a:spcPts val="0"/>
              </a:spcBef>
              <a:spcAft>
                <a:spcPts val="0"/>
              </a:spcAft>
              <a:buNone/>
            </a:pPr>
            <a:r>
              <a:rPr lang="en"/>
              <a:t>Students should notice that there is a positive correlation between income and life expectancy.</a:t>
            </a:r>
            <a:br>
              <a:rPr lang="en"/>
            </a:br>
            <a:endParaRPr/>
          </a:p>
          <a:p>
            <a:pPr marL="0" lvl="0" indent="0" algn="l" rtl="0">
              <a:spcBef>
                <a:spcPts val="0"/>
              </a:spcBef>
              <a:spcAft>
                <a:spcPts val="0"/>
              </a:spcAft>
              <a:buNone/>
            </a:pPr>
            <a:r>
              <a:rPr lang="en" b="1"/>
              <a:t>Ask students why this might be the case.</a:t>
            </a:r>
            <a:br>
              <a:rPr lang="en" b="1"/>
            </a:br>
            <a:r>
              <a:rPr lang="en"/>
              <a:t>Possible answers include more money for healthcare, better sanitation and living conditions, etc.</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i="1">
                <a:solidFill>
                  <a:schemeClr val="dk1"/>
                </a:solidFill>
              </a:rPr>
              <a:t>Data from 2020</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36df09dee3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36df09dee3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Ask students to describe what type of association the data has.</a:t>
            </a:r>
            <a:endParaRPr b="1"/>
          </a:p>
          <a:p>
            <a:pPr marL="0" lvl="0" indent="0" algn="l" rtl="0">
              <a:spcBef>
                <a:spcPts val="0"/>
              </a:spcBef>
              <a:spcAft>
                <a:spcPts val="0"/>
              </a:spcAft>
              <a:buNone/>
            </a:pPr>
            <a:r>
              <a:rPr lang="en"/>
              <a:t>Students should notice that there is a positive correlation between income and cell phones (per 100 people).</a:t>
            </a:r>
            <a:endParaRPr/>
          </a:p>
          <a:p>
            <a:pPr marL="0" lvl="0" indent="0" algn="l" rtl="0">
              <a:spcBef>
                <a:spcPts val="0"/>
              </a:spcBef>
              <a:spcAft>
                <a:spcPts val="0"/>
              </a:spcAft>
              <a:buNone/>
            </a:pPr>
            <a:endParaRPr/>
          </a:p>
          <a:p>
            <a:pPr marL="0" lvl="0" indent="0" algn="l" rtl="0">
              <a:spcBef>
                <a:spcPts val="0"/>
              </a:spcBef>
              <a:spcAft>
                <a:spcPts val="0"/>
              </a:spcAft>
              <a:buNone/>
            </a:pPr>
            <a:r>
              <a:rPr lang="en" i="1"/>
              <a:t>You may want to point out that is a slightly weaker association than the life expectancy data.</a:t>
            </a:r>
            <a:endParaRPr i="1"/>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i="1">
                <a:solidFill>
                  <a:schemeClr val="dk1"/>
                </a:solidFill>
              </a:rPr>
              <a:t>Data from 2018</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36df09dee3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36df09dee3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The “happiness score” is defined by the national average response to the statement: </a:t>
            </a:r>
            <a:r>
              <a:rPr lang="en"/>
              <a:t>“Please imagine a ladder with steps numbered from 0 at the bottom to 10 at the top. The top of the ladder represents the best possible life for you and the bottom represents the worst possible life for you. On which step of the ladder would you say you personally feel you stand at this time?” Gapminder has converted responses to a 0 to 100 scale to easily communicate it as percentage.</a:t>
            </a:r>
            <a:br>
              <a:rPr lang="en"/>
            </a:br>
            <a:endParaRPr/>
          </a:p>
          <a:p>
            <a:pPr marL="0" lvl="0" indent="0" algn="l" rtl="0">
              <a:spcBef>
                <a:spcPts val="0"/>
              </a:spcBef>
              <a:spcAft>
                <a:spcPts val="0"/>
              </a:spcAft>
              <a:buNone/>
            </a:pPr>
            <a:r>
              <a:rPr lang="en" b="1"/>
              <a:t>Ask students to describe what type of association the data has.</a:t>
            </a:r>
            <a:endParaRPr b="1"/>
          </a:p>
          <a:p>
            <a:pPr marL="0" lvl="0" indent="0" algn="l" rtl="0">
              <a:spcBef>
                <a:spcPts val="0"/>
              </a:spcBef>
              <a:spcAft>
                <a:spcPts val="0"/>
              </a:spcAft>
              <a:buNone/>
            </a:pPr>
            <a:r>
              <a:rPr lang="en"/>
              <a:t>Students should notice that there is a positive correlation between income and happiness score.</a:t>
            </a:r>
            <a:endParaRPr/>
          </a:p>
          <a:p>
            <a:pPr marL="0" lvl="0" indent="0" algn="l" rtl="0">
              <a:spcBef>
                <a:spcPts val="0"/>
              </a:spcBef>
              <a:spcAft>
                <a:spcPts val="0"/>
              </a:spcAft>
              <a:buNone/>
            </a:pPr>
            <a:endParaRPr/>
          </a:p>
          <a:p>
            <a:pPr marL="0" lvl="0" indent="0" algn="l" rtl="0">
              <a:spcBef>
                <a:spcPts val="0"/>
              </a:spcBef>
              <a:spcAft>
                <a:spcPts val="0"/>
              </a:spcAft>
              <a:buNone/>
            </a:pPr>
            <a:r>
              <a:rPr lang="en" b="1"/>
              <a:t>Ask students why this might be the case.</a:t>
            </a:r>
            <a:endParaRPr b="1"/>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i="1">
                <a:solidFill>
                  <a:schemeClr val="dk1"/>
                </a:solidFill>
              </a:rPr>
              <a:t>Data from 2018</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36df09dee3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36df09dee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Ask students to describe what type of association the data has.</a:t>
            </a:r>
            <a:endParaRPr b="1"/>
          </a:p>
          <a:p>
            <a:pPr marL="0" lvl="0" indent="0" algn="l" rtl="0">
              <a:spcBef>
                <a:spcPts val="0"/>
              </a:spcBef>
              <a:spcAft>
                <a:spcPts val="0"/>
              </a:spcAft>
              <a:buNone/>
            </a:pPr>
            <a:r>
              <a:rPr lang="en"/>
              <a:t>Students should notice that there is a negative correlation between income and percentage of people not using internet.</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b="1">
                <a:solidFill>
                  <a:schemeClr val="dk1"/>
                </a:solidFill>
              </a:rPr>
              <a:t>Ask students why this might be the case.</a:t>
            </a:r>
            <a:br>
              <a:rPr lang="en" b="1">
                <a:solidFill>
                  <a:schemeClr val="dk1"/>
                </a:solidFill>
              </a:rPr>
            </a:br>
            <a:r>
              <a:rPr lang="en">
                <a:solidFill>
                  <a:schemeClr val="dk1"/>
                </a:solidFill>
              </a:rPr>
              <a:t>Possible answers include that as income rises, more internet access is available.</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i="1">
                <a:solidFill>
                  <a:schemeClr val="dk1"/>
                </a:solidFill>
              </a:rPr>
              <a:t>Data from 2018</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36df09dee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36df09dee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Ask students to describe what type of association the data has.</a:t>
            </a:r>
            <a:endParaRPr b="1"/>
          </a:p>
          <a:p>
            <a:pPr marL="0" lvl="0" indent="0" algn="l" rtl="0">
              <a:spcBef>
                <a:spcPts val="0"/>
              </a:spcBef>
              <a:spcAft>
                <a:spcPts val="0"/>
              </a:spcAft>
              <a:buNone/>
            </a:pPr>
            <a:r>
              <a:rPr lang="en"/>
              <a:t>Students should notice that there is a negative correlation between income and fertility.</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i="1">
                <a:solidFill>
                  <a:schemeClr val="dk1"/>
                </a:solidFill>
              </a:rPr>
              <a:t>Data from 2018</a:t>
            </a:r>
            <a:endParaRPr i="1">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36df09dee3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36df09dee3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Ask students to describe what type of association the data has.</a:t>
            </a:r>
            <a:endParaRPr b="1"/>
          </a:p>
          <a:p>
            <a:pPr marL="0" lvl="0" indent="0" algn="l" rtl="0">
              <a:spcBef>
                <a:spcPts val="0"/>
              </a:spcBef>
              <a:spcAft>
                <a:spcPts val="0"/>
              </a:spcAft>
              <a:buNone/>
            </a:pPr>
            <a:r>
              <a:rPr lang="en"/>
              <a:t>Students should notice that there is no association between income and ratio of male:female in the population. No matter the income, it is approximately a 1:1 ratio of males to females.</a:t>
            </a:r>
            <a:endParaRPr/>
          </a:p>
          <a:p>
            <a:pPr marL="0" lvl="0" indent="0" algn="l" rtl="0">
              <a:spcBef>
                <a:spcPts val="0"/>
              </a:spcBef>
              <a:spcAft>
                <a:spcPts val="0"/>
              </a:spcAft>
              <a:buNone/>
            </a:pPr>
            <a:endParaRPr/>
          </a:p>
          <a:p>
            <a:pPr marL="0" lvl="0" indent="0" algn="l" rtl="0">
              <a:spcBef>
                <a:spcPts val="0"/>
              </a:spcBef>
              <a:spcAft>
                <a:spcPts val="0"/>
              </a:spcAft>
              <a:buNone/>
            </a:pPr>
            <a:r>
              <a:rPr lang="en" i="1"/>
              <a:t>Data from 2020</a:t>
            </a:r>
            <a:endParaRPr i="1"/>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36df09dee3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36df09dee3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Ask students to describe what type of association the data has.</a:t>
            </a:r>
            <a:endParaRPr b="1"/>
          </a:p>
          <a:p>
            <a:pPr marL="0" lvl="0" indent="0" algn="l" rtl="0">
              <a:spcBef>
                <a:spcPts val="0"/>
              </a:spcBef>
              <a:spcAft>
                <a:spcPts val="0"/>
              </a:spcAft>
              <a:buNone/>
            </a:pPr>
            <a:r>
              <a:rPr lang="en"/>
              <a:t>Students should notice that there is no association between income and long-term unemployment rate. </a:t>
            </a:r>
            <a:endParaRPr/>
          </a:p>
          <a:p>
            <a:pPr marL="0" lvl="0" indent="0" algn="l" rtl="0">
              <a:spcBef>
                <a:spcPts val="0"/>
              </a:spcBef>
              <a:spcAft>
                <a:spcPts val="0"/>
              </a:spcAft>
              <a:buNone/>
            </a:pPr>
            <a:endParaRPr/>
          </a:p>
          <a:p>
            <a:pPr marL="0" lvl="0" indent="0" algn="l" rtl="0">
              <a:spcBef>
                <a:spcPts val="0"/>
              </a:spcBef>
              <a:spcAft>
                <a:spcPts val="0"/>
              </a:spcAft>
              <a:buNone/>
            </a:pPr>
            <a:r>
              <a:rPr lang="en" i="1"/>
              <a:t>Data from 2019</a:t>
            </a:r>
            <a:endParaRPr i="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www.gapminder.org/tools/#$chart-type=bubbles&amp;url=v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C69A5F-C4E2-7471-E053-29AE2BC256A8}"/>
              </a:ext>
            </a:extLst>
          </p:cNvPr>
          <p:cNvSpPr txBox="1">
            <a:spLocks/>
          </p:cNvSpPr>
          <p:nvPr/>
        </p:nvSpPr>
        <p:spPr>
          <a:xfrm>
            <a:off x="311700" y="2878258"/>
            <a:ext cx="8520600" cy="132953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en-US" b="1" dirty="0">
                <a:latin typeface="Nexa" pitchFamily="2" charset="77"/>
              </a:rPr>
              <a:t>8</a:t>
            </a:r>
            <a:r>
              <a:rPr lang="en-US" b="1" baseline="30000" dirty="0">
                <a:latin typeface="Nexa" pitchFamily="2" charset="77"/>
              </a:rPr>
              <a:t>th</a:t>
            </a:r>
            <a:r>
              <a:rPr lang="en-US" b="1" dirty="0">
                <a:latin typeface="Nexa" pitchFamily="2" charset="77"/>
              </a:rPr>
              <a:t> Grade Module</a:t>
            </a:r>
          </a:p>
          <a:p>
            <a:r>
              <a:rPr lang="en-US" b="1" dirty="0">
                <a:latin typeface="Nexa" pitchFamily="2" charset="77"/>
              </a:rPr>
              <a:t>Scatterplots – Types of Association</a:t>
            </a:r>
          </a:p>
        </p:txBody>
      </p:sp>
      <p:pic>
        <p:nvPicPr>
          <p:cNvPr id="4" name="Picture 3">
            <a:extLst>
              <a:ext uri="{FF2B5EF4-FFF2-40B4-BE49-F238E27FC236}">
                <a16:creationId xmlns:a16="http://schemas.microsoft.com/office/drawing/2014/main" id="{E6825CA2-694C-949C-FC03-52FDB79EFAE8}"/>
              </a:ext>
            </a:extLst>
          </p:cNvPr>
          <p:cNvPicPr>
            <a:picLocks noChangeAspect="1"/>
          </p:cNvPicPr>
          <p:nvPr/>
        </p:nvPicPr>
        <p:blipFill>
          <a:blip r:embed="rId2"/>
          <a:stretch>
            <a:fillRect/>
          </a:stretch>
        </p:blipFill>
        <p:spPr>
          <a:xfrm>
            <a:off x="685800" y="1095536"/>
            <a:ext cx="7772400" cy="1943100"/>
          </a:xfrm>
          <a:prstGeom prst="rect">
            <a:avLst/>
          </a:prstGeom>
        </p:spPr>
      </p:pic>
    </p:spTree>
    <p:extLst>
      <p:ext uri="{BB962C8B-B14F-4D97-AF65-F5344CB8AC3E}">
        <p14:creationId xmlns:p14="http://schemas.microsoft.com/office/powerpoint/2010/main" val="9141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p:nvPr/>
        </p:nvSpPr>
        <p:spPr>
          <a:xfrm rot="-5400000">
            <a:off x="-1501525" y="2001800"/>
            <a:ext cx="3994200" cy="480300"/>
          </a:xfrm>
          <a:prstGeom prst="rect">
            <a:avLst/>
          </a:prstGeom>
          <a:solidFill>
            <a:schemeClr val="lt1"/>
          </a:solid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sz="2400" b="1">
                <a:solidFill>
                  <a:srgbClr val="53819F"/>
                </a:solidFill>
                <a:latin typeface="Trebuchet MS"/>
                <a:ea typeface="Trebuchet MS"/>
                <a:cs typeface="Trebuchet MS"/>
                <a:sym typeface="Trebuchet MS"/>
              </a:rPr>
              <a:t>Long Term Unemployment</a:t>
            </a:r>
            <a:endParaRPr/>
          </a:p>
        </p:txBody>
      </p:sp>
      <p:sp>
        <p:nvSpPr>
          <p:cNvPr id="116" name="Google Shape;116;p21"/>
          <p:cNvSpPr txBox="1"/>
          <p:nvPr/>
        </p:nvSpPr>
        <p:spPr>
          <a:xfrm>
            <a:off x="1279048" y="4458600"/>
            <a:ext cx="6585900" cy="4803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lnSpc>
                <a:spcPct val="80000"/>
              </a:lnSpc>
              <a:spcBef>
                <a:spcPts val="0"/>
              </a:spcBef>
              <a:spcAft>
                <a:spcPts val="0"/>
              </a:spcAft>
              <a:buNone/>
            </a:pPr>
            <a:r>
              <a:rPr lang="en" sz="2400" b="1">
                <a:solidFill>
                  <a:srgbClr val="53819F"/>
                </a:solidFill>
                <a:latin typeface="Trebuchet MS"/>
                <a:ea typeface="Trebuchet MS"/>
                <a:cs typeface="Trebuchet MS"/>
                <a:sym typeface="Trebuchet MS"/>
              </a:rPr>
              <a:t>Income</a:t>
            </a:r>
            <a:endParaRPr sz="200"/>
          </a:p>
        </p:txBody>
      </p:sp>
      <p:sp>
        <p:nvSpPr>
          <p:cNvPr id="117" name="Google Shape;117;p21"/>
          <p:cNvSpPr txBox="1"/>
          <p:nvPr/>
        </p:nvSpPr>
        <p:spPr>
          <a:xfrm>
            <a:off x="0" y="4804800"/>
            <a:ext cx="91080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rgbClr val="B7B7B7"/>
                </a:solidFill>
                <a:latin typeface="Trebuchet MS"/>
                <a:ea typeface="Trebuchet MS"/>
                <a:cs typeface="Trebuchet MS"/>
                <a:sym typeface="Trebuchet MS"/>
              </a:rPr>
              <a:t>Free teaching material from www.gapminder.org</a:t>
            </a:r>
            <a:endParaRPr sz="1200">
              <a:solidFill>
                <a:srgbClr val="B7B7B7"/>
              </a:solidFill>
            </a:endParaRPr>
          </a:p>
        </p:txBody>
      </p:sp>
      <p:pic>
        <p:nvPicPr>
          <p:cNvPr id="118" name="Google Shape;118;p21"/>
          <p:cNvPicPr preferRelativeResize="0"/>
          <p:nvPr/>
        </p:nvPicPr>
        <p:blipFill>
          <a:blip r:embed="rId3">
            <a:alphaModFix/>
          </a:blip>
          <a:stretch>
            <a:fillRect/>
          </a:stretch>
        </p:blipFill>
        <p:spPr>
          <a:xfrm>
            <a:off x="888125" y="152400"/>
            <a:ext cx="7268050" cy="4439624"/>
          </a:xfrm>
          <a:prstGeom prst="rect">
            <a:avLst/>
          </a:prstGeom>
          <a:noFill/>
          <a:ln>
            <a:noFill/>
          </a:ln>
        </p:spPr>
      </p:pic>
      <p:pic>
        <p:nvPicPr>
          <p:cNvPr id="2" name="Picture 1">
            <a:extLst>
              <a:ext uri="{FF2B5EF4-FFF2-40B4-BE49-F238E27FC236}">
                <a16:creationId xmlns:a16="http://schemas.microsoft.com/office/drawing/2014/main" id="{8A655DE4-34AC-454D-65E0-63F1951797CC}"/>
              </a:ext>
            </a:extLst>
          </p:cNvPr>
          <p:cNvPicPr>
            <a:picLocks noChangeAspect="1"/>
          </p:cNvPicPr>
          <p:nvPr/>
        </p:nvPicPr>
        <p:blipFill>
          <a:blip r:embed="rId4"/>
          <a:stretch>
            <a:fillRect/>
          </a:stretch>
        </p:blipFill>
        <p:spPr>
          <a:xfrm>
            <a:off x="2286000" y="0"/>
            <a:ext cx="6858000" cy="5143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97575" y="0"/>
            <a:ext cx="8520600" cy="682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3980"/>
              <a:t>Scatter plots &amp; Types of Association</a:t>
            </a:r>
            <a:endParaRPr sz="3980"/>
          </a:p>
        </p:txBody>
      </p:sp>
      <p:sp>
        <p:nvSpPr>
          <p:cNvPr id="55" name="Google Shape;55;p13"/>
          <p:cNvSpPr txBox="1">
            <a:spLocks noGrp="1"/>
          </p:cNvSpPr>
          <p:nvPr>
            <p:ph type="subTitle" idx="1"/>
          </p:nvPr>
        </p:nvSpPr>
        <p:spPr>
          <a:xfrm>
            <a:off x="311700" y="507325"/>
            <a:ext cx="8600100" cy="34845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en" b="1" dirty="0"/>
              <a:t>Teacher Notes</a:t>
            </a:r>
            <a:endParaRPr b="1" dirty="0"/>
          </a:p>
          <a:p>
            <a:pPr marL="457200" lvl="0" indent="-353060" algn="l" rtl="0">
              <a:spcBef>
                <a:spcPts val="0"/>
              </a:spcBef>
              <a:spcAft>
                <a:spcPts val="0"/>
              </a:spcAft>
              <a:buSzPct val="100000"/>
              <a:buChar char="●"/>
            </a:pPr>
            <a:r>
              <a:rPr lang="en" dirty="0"/>
              <a:t>This presentation includes several example scatter plots that could be used to discuss types of association (positive, negative, no association). </a:t>
            </a:r>
            <a:endParaRPr dirty="0"/>
          </a:p>
          <a:p>
            <a:pPr marL="457200" lvl="0" indent="-353060" algn="l" rtl="0">
              <a:spcBef>
                <a:spcPts val="0"/>
              </a:spcBef>
              <a:spcAft>
                <a:spcPts val="0"/>
              </a:spcAft>
              <a:buSzPct val="100000"/>
              <a:buChar char="●"/>
            </a:pPr>
            <a:r>
              <a:rPr lang="en" dirty="0"/>
              <a:t>To simplify the scatterplot, the bubbles no longer represent the population size and countries are no longer colored by region.</a:t>
            </a:r>
            <a:endParaRPr dirty="0"/>
          </a:p>
          <a:p>
            <a:pPr marL="457200" lvl="0" indent="-353060" algn="l" rtl="0">
              <a:spcBef>
                <a:spcPts val="0"/>
              </a:spcBef>
              <a:spcAft>
                <a:spcPts val="0"/>
              </a:spcAft>
              <a:buSzPct val="100000"/>
              <a:buChar char="●"/>
            </a:pPr>
            <a:r>
              <a:rPr lang="en" dirty="0"/>
              <a:t>If you don’t see any that appeal to your students, you can create your own using </a:t>
            </a:r>
            <a:r>
              <a:rPr lang="en" u="sng" dirty="0">
                <a:solidFill>
                  <a:schemeClr val="hlink"/>
                </a:solidFill>
                <a:hlinkClick r:id="rId3"/>
              </a:rPr>
              <a:t>Gapminder</a:t>
            </a:r>
            <a:r>
              <a:rPr lang="en" dirty="0"/>
              <a:t>. </a:t>
            </a:r>
            <a:endParaRPr dirty="0"/>
          </a:p>
          <a:p>
            <a:pPr marL="914400" lvl="1" indent="-353060" algn="l" rtl="0">
              <a:spcBef>
                <a:spcPts val="0"/>
              </a:spcBef>
              <a:spcAft>
                <a:spcPts val="0"/>
              </a:spcAft>
              <a:buSzPct val="100000"/>
              <a:buChar char="○"/>
            </a:pPr>
            <a:r>
              <a:rPr lang="en" dirty="0"/>
              <a:t>You can make the bubbles all the same color by clicking the options gear, opening the color menu, and choosing single color.</a:t>
            </a:r>
            <a:endParaRPr dirty="0"/>
          </a:p>
          <a:p>
            <a:pPr marL="914400" lvl="1" indent="-353060" algn="l" rtl="0">
              <a:spcBef>
                <a:spcPts val="0"/>
              </a:spcBef>
              <a:spcAft>
                <a:spcPts val="0"/>
              </a:spcAft>
              <a:buSzPct val="100000"/>
              <a:buChar char="○"/>
            </a:pPr>
            <a:r>
              <a:rPr lang="en" dirty="0"/>
              <a:t>If you would like to adjust the bubble size or make them all the same size, open the size menu and drag the adjuster. </a:t>
            </a:r>
            <a:br>
              <a:rPr lang="en" dirty="0"/>
            </a:br>
            <a:endParaRPr dirty="0"/>
          </a:p>
        </p:txBody>
      </p:sp>
      <p:pic>
        <p:nvPicPr>
          <p:cNvPr id="56" name="Google Shape;56;p13"/>
          <p:cNvPicPr preferRelativeResize="0"/>
          <p:nvPr/>
        </p:nvPicPr>
        <p:blipFill rotWithShape="1">
          <a:blip r:embed="rId4">
            <a:alphaModFix/>
          </a:blip>
          <a:srcRect t="44947" b="6234"/>
          <a:stretch/>
        </p:blipFill>
        <p:spPr>
          <a:xfrm>
            <a:off x="1302875" y="3601050"/>
            <a:ext cx="4082276" cy="1425474"/>
          </a:xfrm>
          <a:prstGeom prst="rect">
            <a:avLst/>
          </a:prstGeom>
          <a:noFill/>
          <a:ln>
            <a:noFill/>
          </a:ln>
        </p:spPr>
      </p:pic>
      <p:pic>
        <p:nvPicPr>
          <p:cNvPr id="5" name="Picture 4">
            <a:extLst>
              <a:ext uri="{FF2B5EF4-FFF2-40B4-BE49-F238E27FC236}">
                <a16:creationId xmlns:a16="http://schemas.microsoft.com/office/drawing/2014/main" id="{FBC6E212-48EB-8E49-A794-C096BF0F9558}"/>
              </a:ext>
            </a:extLst>
          </p:cNvPr>
          <p:cNvPicPr>
            <a:picLocks noChangeAspect="1"/>
          </p:cNvPicPr>
          <p:nvPr/>
        </p:nvPicPr>
        <p:blipFill>
          <a:blip r:embed="rId5"/>
          <a:stretch>
            <a:fillRect/>
          </a:stretch>
        </p:blipFill>
        <p:spPr>
          <a:xfrm>
            <a:off x="2286000" y="0"/>
            <a:ext cx="6858000" cy="5143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ctrTitle"/>
          </p:nvPr>
        </p:nvSpPr>
        <p:spPr>
          <a:xfrm>
            <a:off x="197575" y="0"/>
            <a:ext cx="8520600" cy="6822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3980"/>
              <a:t>Scatter plots &amp; Types of Association</a:t>
            </a:r>
            <a:endParaRPr/>
          </a:p>
        </p:txBody>
      </p:sp>
      <p:sp>
        <p:nvSpPr>
          <p:cNvPr id="62" name="Google Shape;62;p14"/>
          <p:cNvSpPr txBox="1">
            <a:spLocks noGrp="1"/>
          </p:cNvSpPr>
          <p:nvPr>
            <p:ph type="subTitle" idx="1"/>
          </p:nvPr>
        </p:nvSpPr>
        <p:spPr>
          <a:xfrm>
            <a:off x="321400" y="910800"/>
            <a:ext cx="8600100" cy="34845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en" b="1" dirty="0"/>
              <a:t>Teacher Notes Continued</a:t>
            </a:r>
            <a:br>
              <a:rPr lang="en" b="1" dirty="0"/>
            </a:br>
            <a:endParaRPr b="1" dirty="0"/>
          </a:p>
          <a:p>
            <a:pPr marL="457200" lvl="0" indent="-339725" algn="l" rtl="0">
              <a:spcBef>
                <a:spcPts val="0"/>
              </a:spcBef>
              <a:spcAft>
                <a:spcPts val="0"/>
              </a:spcAft>
              <a:buSzPct val="100000"/>
              <a:buChar char="●"/>
            </a:pPr>
            <a:r>
              <a:rPr lang="en" dirty="0"/>
              <a:t>Currently the slides are grouped by type of association. You will want to mix them up before displaying and discussing them with your students.</a:t>
            </a:r>
            <a:br>
              <a:rPr lang="en" dirty="0"/>
            </a:br>
            <a:endParaRPr dirty="0"/>
          </a:p>
          <a:p>
            <a:pPr marL="457200" lvl="0" indent="-339725" algn="l" rtl="0">
              <a:spcBef>
                <a:spcPts val="0"/>
              </a:spcBef>
              <a:spcAft>
                <a:spcPts val="0"/>
              </a:spcAft>
              <a:buSzPct val="100000"/>
              <a:buChar char="●"/>
            </a:pPr>
            <a:r>
              <a:rPr lang="en" dirty="0"/>
              <a:t>After discussing a couple of scatterplots, you may want to consider asking students to predict what type of association the variables will have before revealing the graph. This could easily be accomplished by placing a rectangle over the plot and then deleting it after having students make their prediction.</a:t>
            </a:r>
            <a:br>
              <a:rPr lang="en" dirty="0"/>
            </a:br>
            <a:endParaRPr dirty="0"/>
          </a:p>
          <a:p>
            <a:pPr marL="457200" lvl="0" indent="-339725" algn="l" rtl="0">
              <a:spcBef>
                <a:spcPts val="0"/>
              </a:spcBef>
              <a:spcAft>
                <a:spcPts val="0"/>
              </a:spcAft>
              <a:buSzPct val="100000"/>
              <a:buChar char="●"/>
            </a:pPr>
            <a:r>
              <a:rPr lang="en" dirty="0"/>
              <a:t>Depending on your goal and level of students you may also want to consider discussing the strength of association between the variables. Some have a strong association and some are weaker.</a:t>
            </a:r>
            <a:endParaRPr dirty="0"/>
          </a:p>
        </p:txBody>
      </p:sp>
      <p:pic>
        <p:nvPicPr>
          <p:cNvPr id="3" name="Picture 2">
            <a:extLst>
              <a:ext uri="{FF2B5EF4-FFF2-40B4-BE49-F238E27FC236}">
                <a16:creationId xmlns:a16="http://schemas.microsoft.com/office/drawing/2014/main" id="{724DEF37-8F0B-41A1-388E-82B2EBEAFA1E}"/>
              </a:ext>
            </a:extLst>
          </p:cNvPr>
          <p:cNvPicPr>
            <a:picLocks noChangeAspect="1"/>
          </p:cNvPicPr>
          <p:nvPr/>
        </p:nvPicPr>
        <p:blipFill>
          <a:blip r:embed="rId3"/>
          <a:stretch>
            <a:fillRect/>
          </a:stretch>
        </p:blipFill>
        <p:spPr>
          <a:xfrm>
            <a:off x="2286000" y="0"/>
            <a:ext cx="6858000" cy="5143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p:nvPr/>
        </p:nvSpPr>
        <p:spPr>
          <a:xfrm rot="-5400000">
            <a:off x="-1004425" y="1841075"/>
            <a:ext cx="3000000" cy="480300"/>
          </a:xfrm>
          <a:prstGeom prst="rect">
            <a:avLst/>
          </a:prstGeom>
          <a:solidFill>
            <a:schemeClr val="lt1"/>
          </a:solid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sz="2400" b="1">
                <a:solidFill>
                  <a:srgbClr val="53819F"/>
                </a:solidFill>
                <a:latin typeface="Trebuchet MS"/>
                <a:ea typeface="Trebuchet MS"/>
                <a:cs typeface="Trebuchet MS"/>
                <a:sym typeface="Trebuchet MS"/>
              </a:rPr>
              <a:t>Life Expectancy</a:t>
            </a:r>
            <a:endParaRPr/>
          </a:p>
        </p:txBody>
      </p:sp>
      <p:sp>
        <p:nvSpPr>
          <p:cNvPr id="68" name="Google Shape;68;p15"/>
          <p:cNvSpPr txBox="1"/>
          <p:nvPr/>
        </p:nvSpPr>
        <p:spPr>
          <a:xfrm>
            <a:off x="1279048" y="4458600"/>
            <a:ext cx="6585900" cy="4803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lnSpc>
                <a:spcPct val="80000"/>
              </a:lnSpc>
              <a:spcBef>
                <a:spcPts val="0"/>
              </a:spcBef>
              <a:spcAft>
                <a:spcPts val="0"/>
              </a:spcAft>
              <a:buNone/>
            </a:pPr>
            <a:r>
              <a:rPr lang="en" sz="2400" b="1">
                <a:solidFill>
                  <a:srgbClr val="53819F"/>
                </a:solidFill>
                <a:latin typeface="Trebuchet MS"/>
                <a:ea typeface="Trebuchet MS"/>
                <a:cs typeface="Trebuchet MS"/>
                <a:sym typeface="Trebuchet MS"/>
              </a:rPr>
              <a:t>Income</a:t>
            </a:r>
            <a:endParaRPr sz="200"/>
          </a:p>
        </p:txBody>
      </p:sp>
      <p:sp>
        <p:nvSpPr>
          <p:cNvPr id="69" name="Google Shape;69;p15"/>
          <p:cNvSpPr txBox="1"/>
          <p:nvPr/>
        </p:nvSpPr>
        <p:spPr>
          <a:xfrm>
            <a:off x="0" y="4804800"/>
            <a:ext cx="91080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rgbClr val="B7B7B7"/>
                </a:solidFill>
                <a:latin typeface="Trebuchet MS"/>
                <a:ea typeface="Trebuchet MS"/>
                <a:cs typeface="Trebuchet MS"/>
                <a:sym typeface="Trebuchet MS"/>
              </a:rPr>
              <a:t>Free teaching material from www.gapminder.org</a:t>
            </a:r>
            <a:endParaRPr sz="1200">
              <a:solidFill>
                <a:srgbClr val="B7B7B7"/>
              </a:solidFill>
            </a:endParaRPr>
          </a:p>
        </p:txBody>
      </p:sp>
      <p:pic>
        <p:nvPicPr>
          <p:cNvPr id="70" name="Google Shape;70;p15"/>
          <p:cNvPicPr preferRelativeResize="0"/>
          <p:nvPr/>
        </p:nvPicPr>
        <p:blipFill>
          <a:blip r:embed="rId3">
            <a:alphaModFix/>
          </a:blip>
          <a:stretch>
            <a:fillRect/>
          </a:stretch>
        </p:blipFill>
        <p:spPr>
          <a:xfrm>
            <a:off x="888125" y="152400"/>
            <a:ext cx="7302625" cy="4428649"/>
          </a:xfrm>
          <a:prstGeom prst="rect">
            <a:avLst/>
          </a:prstGeom>
          <a:noFill/>
          <a:ln>
            <a:noFill/>
          </a:ln>
        </p:spPr>
      </p:pic>
      <p:pic>
        <p:nvPicPr>
          <p:cNvPr id="2" name="Picture 1">
            <a:extLst>
              <a:ext uri="{FF2B5EF4-FFF2-40B4-BE49-F238E27FC236}">
                <a16:creationId xmlns:a16="http://schemas.microsoft.com/office/drawing/2014/main" id="{7EBAFD5B-978E-4981-D86D-380AC15F5159}"/>
              </a:ext>
            </a:extLst>
          </p:cNvPr>
          <p:cNvPicPr>
            <a:picLocks noChangeAspect="1"/>
          </p:cNvPicPr>
          <p:nvPr/>
        </p:nvPicPr>
        <p:blipFill>
          <a:blip r:embed="rId4"/>
          <a:stretch>
            <a:fillRect/>
          </a:stretch>
        </p:blipFill>
        <p:spPr>
          <a:xfrm>
            <a:off x="2286000" y="0"/>
            <a:ext cx="6858000" cy="5143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p:nvPr/>
        </p:nvSpPr>
        <p:spPr>
          <a:xfrm rot="-5400000">
            <a:off x="-1501525" y="2001800"/>
            <a:ext cx="3994200" cy="480300"/>
          </a:xfrm>
          <a:prstGeom prst="rect">
            <a:avLst/>
          </a:prstGeom>
          <a:solidFill>
            <a:schemeClr val="lt1"/>
          </a:solid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sz="2400" b="1">
                <a:solidFill>
                  <a:srgbClr val="53819F"/>
                </a:solidFill>
                <a:latin typeface="Trebuchet MS"/>
                <a:ea typeface="Trebuchet MS"/>
                <a:cs typeface="Trebuchet MS"/>
                <a:sym typeface="Trebuchet MS"/>
              </a:rPr>
              <a:t>Number of Cell Phones</a:t>
            </a:r>
            <a:endParaRPr/>
          </a:p>
        </p:txBody>
      </p:sp>
      <p:sp>
        <p:nvSpPr>
          <p:cNvPr id="76" name="Google Shape;76;p16"/>
          <p:cNvSpPr txBox="1"/>
          <p:nvPr/>
        </p:nvSpPr>
        <p:spPr>
          <a:xfrm>
            <a:off x="1279048" y="4458600"/>
            <a:ext cx="6585900" cy="4803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lnSpc>
                <a:spcPct val="80000"/>
              </a:lnSpc>
              <a:spcBef>
                <a:spcPts val="0"/>
              </a:spcBef>
              <a:spcAft>
                <a:spcPts val="0"/>
              </a:spcAft>
              <a:buNone/>
            </a:pPr>
            <a:r>
              <a:rPr lang="en" sz="2400" b="1">
                <a:solidFill>
                  <a:srgbClr val="53819F"/>
                </a:solidFill>
                <a:latin typeface="Trebuchet MS"/>
                <a:ea typeface="Trebuchet MS"/>
                <a:cs typeface="Trebuchet MS"/>
                <a:sym typeface="Trebuchet MS"/>
              </a:rPr>
              <a:t>Income</a:t>
            </a:r>
            <a:endParaRPr sz="200"/>
          </a:p>
        </p:txBody>
      </p:sp>
      <p:sp>
        <p:nvSpPr>
          <p:cNvPr id="77" name="Google Shape;77;p16"/>
          <p:cNvSpPr txBox="1"/>
          <p:nvPr/>
        </p:nvSpPr>
        <p:spPr>
          <a:xfrm>
            <a:off x="0" y="4804800"/>
            <a:ext cx="91080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rgbClr val="B7B7B7"/>
                </a:solidFill>
                <a:latin typeface="Trebuchet MS"/>
                <a:ea typeface="Trebuchet MS"/>
                <a:cs typeface="Trebuchet MS"/>
                <a:sym typeface="Trebuchet MS"/>
              </a:rPr>
              <a:t>Free teaching material from www.gapminder.org</a:t>
            </a:r>
            <a:endParaRPr sz="1200">
              <a:solidFill>
                <a:srgbClr val="B7B7B7"/>
              </a:solidFill>
            </a:endParaRPr>
          </a:p>
        </p:txBody>
      </p:sp>
      <p:pic>
        <p:nvPicPr>
          <p:cNvPr id="78" name="Google Shape;78;p16"/>
          <p:cNvPicPr preferRelativeResize="0"/>
          <p:nvPr/>
        </p:nvPicPr>
        <p:blipFill>
          <a:blip r:embed="rId3">
            <a:alphaModFix/>
          </a:blip>
          <a:stretch>
            <a:fillRect/>
          </a:stretch>
        </p:blipFill>
        <p:spPr>
          <a:xfrm>
            <a:off x="888125" y="152400"/>
            <a:ext cx="7497375" cy="4458900"/>
          </a:xfrm>
          <a:prstGeom prst="rect">
            <a:avLst/>
          </a:prstGeom>
          <a:noFill/>
          <a:ln>
            <a:noFill/>
          </a:ln>
        </p:spPr>
      </p:pic>
      <p:pic>
        <p:nvPicPr>
          <p:cNvPr id="2" name="Picture 1">
            <a:extLst>
              <a:ext uri="{FF2B5EF4-FFF2-40B4-BE49-F238E27FC236}">
                <a16:creationId xmlns:a16="http://schemas.microsoft.com/office/drawing/2014/main" id="{9A6A8755-AF1F-6D5A-BF26-E372009C2B67}"/>
              </a:ext>
            </a:extLst>
          </p:cNvPr>
          <p:cNvPicPr>
            <a:picLocks noChangeAspect="1"/>
          </p:cNvPicPr>
          <p:nvPr/>
        </p:nvPicPr>
        <p:blipFill>
          <a:blip r:embed="rId4"/>
          <a:stretch>
            <a:fillRect/>
          </a:stretch>
        </p:blipFill>
        <p:spPr>
          <a:xfrm>
            <a:off x="2286000" y="0"/>
            <a:ext cx="6858000" cy="51435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p:nvPr/>
        </p:nvSpPr>
        <p:spPr>
          <a:xfrm rot="-5400000">
            <a:off x="-1501525" y="2001800"/>
            <a:ext cx="3994200" cy="480300"/>
          </a:xfrm>
          <a:prstGeom prst="rect">
            <a:avLst/>
          </a:prstGeom>
          <a:solidFill>
            <a:schemeClr val="lt1"/>
          </a:solid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sz="2400" b="1">
                <a:solidFill>
                  <a:srgbClr val="53819F"/>
                </a:solidFill>
                <a:latin typeface="Trebuchet MS"/>
                <a:ea typeface="Trebuchet MS"/>
                <a:cs typeface="Trebuchet MS"/>
                <a:sym typeface="Trebuchet MS"/>
              </a:rPr>
              <a:t>Happiness Score</a:t>
            </a:r>
            <a:endParaRPr/>
          </a:p>
        </p:txBody>
      </p:sp>
      <p:sp>
        <p:nvSpPr>
          <p:cNvPr id="84" name="Google Shape;84;p17"/>
          <p:cNvSpPr txBox="1"/>
          <p:nvPr/>
        </p:nvSpPr>
        <p:spPr>
          <a:xfrm>
            <a:off x="1279048" y="4458600"/>
            <a:ext cx="6585900" cy="4803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lnSpc>
                <a:spcPct val="80000"/>
              </a:lnSpc>
              <a:spcBef>
                <a:spcPts val="0"/>
              </a:spcBef>
              <a:spcAft>
                <a:spcPts val="0"/>
              </a:spcAft>
              <a:buNone/>
            </a:pPr>
            <a:r>
              <a:rPr lang="en" sz="2400" b="1">
                <a:solidFill>
                  <a:srgbClr val="53819F"/>
                </a:solidFill>
                <a:latin typeface="Trebuchet MS"/>
                <a:ea typeface="Trebuchet MS"/>
                <a:cs typeface="Trebuchet MS"/>
                <a:sym typeface="Trebuchet MS"/>
              </a:rPr>
              <a:t>Income</a:t>
            </a:r>
            <a:endParaRPr sz="200"/>
          </a:p>
        </p:txBody>
      </p:sp>
      <p:sp>
        <p:nvSpPr>
          <p:cNvPr id="85" name="Google Shape;85;p17"/>
          <p:cNvSpPr txBox="1"/>
          <p:nvPr/>
        </p:nvSpPr>
        <p:spPr>
          <a:xfrm>
            <a:off x="0" y="4804800"/>
            <a:ext cx="91080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rgbClr val="B7B7B7"/>
                </a:solidFill>
                <a:latin typeface="Trebuchet MS"/>
                <a:ea typeface="Trebuchet MS"/>
                <a:cs typeface="Trebuchet MS"/>
                <a:sym typeface="Trebuchet MS"/>
              </a:rPr>
              <a:t>Free teaching material from www.gapminder.org</a:t>
            </a:r>
            <a:endParaRPr sz="1200">
              <a:solidFill>
                <a:srgbClr val="B7B7B7"/>
              </a:solidFill>
            </a:endParaRPr>
          </a:p>
        </p:txBody>
      </p:sp>
      <p:pic>
        <p:nvPicPr>
          <p:cNvPr id="86" name="Google Shape;86;p17"/>
          <p:cNvPicPr preferRelativeResize="0"/>
          <p:nvPr/>
        </p:nvPicPr>
        <p:blipFill>
          <a:blip r:embed="rId3">
            <a:alphaModFix/>
          </a:blip>
          <a:stretch>
            <a:fillRect/>
          </a:stretch>
        </p:blipFill>
        <p:spPr>
          <a:xfrm>
            <a:off x="888125" y="152400"/>
            <a:ext cx="7600476" cy="4412575"/>
          </a:xfrm>
          <a:prstGeom prst="rect">
            <a:avLst/>
          </a:prstGeom>
          <a:noFill/>
          <a:ln>
            <a:noFill/>
          </a:ln>
        </p:spPr>
      </p:pic>
      <p:pic>
        <p:nvPicPr>
          <p:cNvPr id="2" name="Picture 1">
            <a:extLst>
              <a:ext uri="{FF2B5EF4-FFF2-40B4-BE49-F238E27FC236}">
                <a16:creationId xmlns:a16="http://schemas.microsoft.com/office/drawing/2014/main" id="{DD9E2CF9-AC4C-E205-8C1A-2CEB7B85DECA}"/>
              </a:ext>
            </a:extLst>
          </p:cNvPr>
          <p:cNvPicPr>
            <a:picLocks noChangeAspect="1"/>
          </p:cNvPicPr>
          <p:nvPr/>
        </p:nvPicPr>
        <p:blipFill>
          <a:blip r:embed="rId4"/>
          <a:stretch>
            <a:fillRect/>
          </a:stretch>
        </p:blipFill>
        <p:spPr>
          <a:xfrm>
            <a:off x="2286000" y="0"/>
            <a:ext cx="6858000" cy="51435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p:nvPr/>
        </p:nvSpPr>
        <p:spPr>
          <a:xfrm rot="-5400000">
            <a:off x="-1353775" y="1854050"/>
            <a:ext cx="3994200" cy="775800"/>
          </a:xfrm>
          <a:prstGeom prst="rect">
            <a:avLst/>
          </a:prstGeom>
          <a:solidFill>
            <a:schemeClr val="lt1"/>
          </a:solid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sz="2400" b="1">
                <a:solidFill>
                  <a:srgbClr val="53819F"/>
                </a:solidFill>
                <a:latin typeface="Trebuchet MS"/>
                <a:ea typeface="Trebuchet MS"/>
                <a:cs typeface="Trebuchet MS"/>
                <a:sym typeface="Trebuchet MS"/>
              </a:rPr>
              <a:t>Percentage of people not using the internet </a:t>
            </a:r>
            <a:endParaRPr/>
          </a:p>
        </p:txBody>
      </p:sp>
      <p:sp>
        <p:nvSpPr>
          <p:cNvPr id="92" name="Google Shape;92;p18"/>
          <p:cNvSpPr txBox="1"/>
          <p:nvPr/>
        </p:nvSpPr>
        <p:spPr>
          <a:xfrm>
            <a:off x="1279048" y="4458600"/>
            <a:ext cx="6585900" cy="4803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lnSpc>
                <a:spcPct val="80000"/>
              </a:lnSpc>
              <a:spcBef>
                <a:spcPts val="0"/>
              </a:spcBef>
              <a:spcAft>
                <a:spcPts val="0"/>
              </a:spcAft>
              <a:buNone/>
            </a:pPr>
            <a:r>
              <a:rPr lang="en" sz="2400" b="1">
                <a:solidFill>
                  <a:srgbClr val="53819F"/>
                </a:solidFill>
                <a:latin typeface="Trebuchet MS"/>
                <a:ea typeface="Trebuchet MS"/>
                <a:cs typeface="Trebuchet MS"/>
                <a:sym typeface="Trebuchet MS"/>
              </a:rPr>
              <a:t>Income</a:t>
            </a:r>
            <a:endParaRPr sz="200"/>
          </a:p>
        </p:txBody>
      </p:sp>
      <p:sp>
        <p:nvSpPr>
          <p:cNvPr id="93" name="Google Shape;93;p18"/>
          <p:cNvSpPr txBox="1"/>
          <p:nvPr/>
        </p:nvSpPr>
        <p:spPr>
          <a:xfrm>
            <a:off x="0" y="4804800"/>
            <a:ext cx="91080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rgbClr val="B7B7B7"/>
                </a:solidFill>
                <a:latin typeface="Trebuchet MS"/>
                <a:ea typeface="Trebuchet MS"/>
                <a:cs typeface="Trebuchet MS"/>
                <a:sym typeface="Trebuchet MS"/>
              </a:rPr>
              <a:t>Free teaching material from www.gapminder.org</a:t>
            </a:r>
            <a:endParaRPr sz="1200">
              <a:solidFill>
                <a:srgbClr val="B7B7B7"/>
              </a:solidFill>
            </a:endParaRPr>
          </a:p>
        </p:txBody>
      </p:sp>
      <p:pic>
        <p:nvPicPr>
          <p:cNvPr id="94" name="Google Shape;94;p18"/>
          <p:cNvPicPr preferRelativeResize="0"/>
          <p:nvPr/>
        </p:nvPicPr>
        <p:blipFill>
          <a:blip r:embed="rId3">
            <a:alphaModFix/>
          </a:blip>
          <a:stretch>
            <a:fillRect/>
          </a:stretch>
        </p:blipFill>
        <p:spPr>
          <a:xfrm>
            <a:off x="1183625" y="10175"/>
            <a:ext cx="7579899" cy="4463551"/>
          </a:xfrm>
          <a:prstGeom prst="rect">
            <a:avLst/>
          </a:prstGeom>
          <a:noFill/>
          <a:ln>
            <a:noFill/>
          </a:ln>
        </p:spPr>
      </p:pic>
      <p:pic>
        <p:nvPicPr>
          <p:cNvPr id="2" name="Picture 1">
            <a:extLst>
              <a:ext uri="{FF2B5EF4-FFF2-40B4-BE49-F238E27FC236}">
                <a16:creationId xmlns:a16="http://schemas.microsoft.com/office/drawing/2014/main" id="{94ECF108-B6F1-20C7-C117-EB613491AACB}"/>
              </a:ext>
            </a:extLst>
          </p:cNvPr>
          <p:cNvPicPr>
            <a:picLocks noChangeAspect="1"/>
          </p:cNvPicPr>
          <p:nvPr/>
        </p:nvPicPr>
        <p:blipFill>
          <a:blip r:embed="rId4"/>
          <a:stretch>
            <a:fillRect/>
          </a:stretch>
        </p:blipFill>
        <p:spPr>
          <a:xfrm>
            <a:off x="2286000" y="0"/>
            <a:ext cx="6858000" cy="5143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p:nvPr/>
        </p:nvSpPr>
        <p:spPr>
          <a:xfrm rot="-5400000">
            <a:off x="-1501525" y="2001800"/>
            <a:ext cx="3994200" cy="480300"/>
          </a:xfrm>
          <a:prstGeom prst="rect">
            <a:avLst/>
          </a:prstGeom>
          <a:solidFill>
            <a:schemeClr val="lt1"/>
          </a:solid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sz="2400" b="1">
                <a:solidFill>
                  <a:srgbClr val="53819F"/>
                </a:solidFill>
                <a:latin typeface="Trebuchet MS"/>
                <a:ea typeface="Trebuchet MS"/>
                <a:cs typeface="Trebuchet MS"/>
                <a:sym typeface="Trebuchet MS"/>
              </a:rPr>
              <a:t>Babies born per woman</a:t>
            </a:r>
            <a:endParaRPr/>
          </a:p>
        </p:txBody>
      </p:sp>
      <p:sp>
        <p:nvSpPr>
          <p:cNvPr id="100" name="Google Shape;100;p19"/>
          <p:cNvSpPr txBox="1"/>
          <p:nvPr/>
        </p:nvSpPr>
        <p:spPr>
          <a:xfrm>
            <a:off x="1279048" y="4458600"/>
            <a:ext cx="6585900" cy="4803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lnSpc>
                <a:spcPct val="80000"/>
              </a:lnSpc>
              <a:spcBef>
                <a:spcPts val="0"/>
              </a:spcBef>
              <a:spcAft>
                <a:spcPts val="0"/>
              </a:spcAft>
              <a:buNone/>
            </a:pPr>
            <a:r>
              <a:rPr lang="en" sz="2400" b="1">
                <a:solidFill>
                  <a:srgbClr val="53819F"/>
                </a:solidFill>
                <a:latin typeface="Trebuchet MS"/>
                <a:ea typeface="Trebuchet MS"/>
                <a:cs typeface="Trebuchet MS"/>
                <a:sym typeface="Trebuchet MS"/>
              </a:rPr>
              <a:t>Income</a:t>
            </a:r>
            <a:endParaRPr sz="200"/>
          </a:p>
        </p:txBody>
      </p:sp>
      <p:sp>
        <p:nvSpPr>
          <p:cNvPr id="101" name="Google Shape;101;p19"/>
          <p:cNvSpPr txBox="1"/>
          <p:nvPr/>
        </p:nvSpPr>
        <p:spPr>
          <a:xfrm>
            <a:off x="0" y="4804800"/>
            <a:ext cx="91080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rgbClr val="B7B7B7"/>
                </a:solidFill>
                <a:latin typeface="Trebuchet MS"/>
                <a:ea typeface="Trebuchet MS"/>
                <a:cs typeface="Trebuchet MS"/>
                <a:sym typeface="Trebuchet MS"/>
              </a:rPr>
              <a:t>Free teaching material from www.gapminder.org</a:t>
            </a:r>
            <a:endParaRPr sz="1200">
              <a:solidFill>
                <a:srgbClr val="B7B7B7"/>
              </a:solidFill>
            </a:endParaRPr>
          </a:p>
        </p:txBody>
      </p:sp>
      <p:pic>
        <p:nvPicPr>
          <p:cNvPr id="102" name="Google Shape;102;p19"/>
          <p:cNvPicPr preferRelativeResize="0"/>
          <p:nvPr/>
        </p:nvPicPr>
        <p:blipFill>
          <a:blip r:embed="rId3">
            <a:alphaModFix/>
          </a:blip>
          <a:stretch>
            <a:fillRect/>
          </a:stretch>
        </p:blipFill>
        <p:spPr>
          <a:xfrm>
            <a:off x="888125" y="152400"/>
            <a:ext cx="7325527" cy="4370999"/>
          </a:xfrm>
          <a:prstGeom prst="rect">
            <a:avLst/>
          </a:prstGeom>
          <a:noFill/>
          <a:ln>
            <a:noFill/>
          </a:ln>
        </p:spPr>
      </p:pic>
      <p:pic>
        <p:nvPicPr>
          <p:cNvPr id="2" name="Picture 1">
            <a:extLst>
              <a:ext uri="{FF2B5EF4-FFF2-40B4-BE49-F238E27FC236}">
                <a16:creationId xmlns:a16="http://schemas.microsoft.com/office/drawing/2014/main" id="{E3A8BE19-D19D-C5EF-20A5-1998B37CC60D}"/>
              </a:ext>
            </a:extLst>
          </p:cNvPr>
          <p:cNvPicPr>
            <a:picLocks noChangeAspect="1"/>
          </p:cNvPicPr>
          <p:nvPr/>
        </p:nvPicPr>
        <p:blipFill>
          <a:blip r:embed="rId4"/>
          <a:stretch>
            <a:fillRect/>
          </a:stretch>
        </p:blipFill>
        <p:spPr>
          <a:xfrm>
            <a:off x="2286000" y="0"/>
            <a:ext cx="6858000" cy="5143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p:nvPr/>
        </p:nvSpPr>
        <p:spPr>
          <a:xfrm rot="-5400000">
            <a:off x="-1501525" y="2001800"/>
            <a:ext cx="3994200" cy="480300"/>
          </a:xfrm>
          <a:prstGeom prst="rect">
            <a:avLst/>
          </a:prstGeom>
          <a:solidFill>
            <a:schemeClr val="lt1"/>
          </a:solid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sz="2400" b="1">
                <a:solidFill>
                  <a:srgbClr val="53819F"/>
                </a:solidFill>
                <a:latin typeface="Trebuchet MS"/>
                <a:ea typeface="Trebuchet MS"/>
                <a:cs typeface="Trebuchet MS"/>
                <a:sym typeface="Trebuchet MS"/>
              </a:rPr>
              <a:t>Ratio of Male:Female</a:t>
            </a:r>
            <a:endParaRPr/>
          </a:p>
        </p:txBody>
      </p:sp>
      <p:sp>
        <p:nvSpPr>
          <p:cNvPr id="108" name="Google Shape;108;p20"/>
          <p:cNvSpPr txBox="1"/>
          <p:nvPr/>
        </p:nvSpPr>
        <p:spPr>
          <a:xfrm>
            <a:off x="1279048" y="4458600"/>
            <a:ext cx="6585900" cy="4803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lnSpc>
                <a:spcPct val="80000"/>
              </a:lnSpc>
              <a:spcBef>
                <a:spcPts val="0"/>
              </a:spcBef>
              <a:spcAft>
                <a:spcPts val="0"/>
              </a:spcAft>
              <a:buNone/>
            </a:pPr>
            <a:r>
              <a:rPr lang="en" sz="2400" b="1">
                <a:solidFill>
                  <a:srgbClr val="53819F"/>
                </a:solidFill>
                <a:latin typeface="Trebuchet MS"/>
                <a:ea typeface="Trebuchet MS"/>
                <a:cs typeface="Trebuchet MS"/>
                <a:sym typeface="Trebuchet MS"/>
              </a:rPr>
              <a:t>Income</a:t>
            </a:r>
            <a:endParaRPr sz="200"/>
          </a:p>
        </p:txBody>
      </p:sp>
      <p:sp>
        <p:nvSpPr>
          <p:cNvPr id="109" name="Google Shape;109;p20"/>
          <p:cNvSpPr txBox="1"/>
          <p:nvPr/>
        </p:nvSpPr>
        <p:spPr>
          <a:xfrm>
            <a:off x="0" y="4804800"/>
            <a:ext cx="91080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rgbClr val="B7B7B7"/>
                </a:solidFill>
                <a:latin typeface="Trebuchet MS"/>
                <a:ea typeface="Trebuchet MS"/>
                <a:cs typeface="Trebuchet MS"/>
                <a:sym typeface="Trebuchet MS"/>
              </a:rPr>
              <a:t>Free teaching material from www.gapminder.org</a:t>
            </a:r>
            <a:endParaRPr sz="1200">
              <a:solidFill>
                <a:srgbClr val="B7B7B7"/>
              </a:solidFill>
            </a:endParaRPr>
          </a:p>
        </p:txBody>
      </p:sp>
      <p:pic>
        <p:nvPicPr>
          <p:cNvPr id="110" name="Google Shape;110;p20"/>
          <p:cNvPicPr preferRelativeResize="0"/>
          <p:nvPr/>
        </p:nvPicPr>
        <p:blipFill>
          <a:blip r:embed="rId3">
            <a:alphaModFix/>
          </a:blip>
          <a:stretch>
            <a:fillRect/>
          </a:stretch>
        </p:blipFill>
        <p:spPr>
          <a:xfrm>
            <a:off x="888125" y="152400"/>
            <a:ext cx="7515003" cy="4153800"/>
          </a:xfrm>
          <a:prstGeom prst="rect">
            <a:avLst/>
          </a:prstGeom>
          <a:noFill/>
          <a:ln>
            <a:noFill/>
          </a:ln>
        </p:spPr>
      </p:pic>
      <p:pic>
        <p:nvPicPr>
          <p:cNvPr id="2" name="Picture 1">
            <a:extLst>
              <a:ext uri="{FF2B5EF4-FFF2-40B4-BE49-F238E27FC236}">
                <a16:creationId xmlns:a16="http://schemas.microsoft.com/office/drawing/2014/main" id="{5D80A540-0E1A-0EF2-83B2-B422F25C1290}"/>
              </a:ext>
            </a:extLst>
          </p:cNvPr>
          <p:cNvPicPr>
            <a:picLocks noChangeAspect="1"/>
          </p:cNvPicPr>
          <p:nvPr/>
        </p:nvPicPr>
        <p:blipFill>
          <a:blip r:embed="rId4"/>
          <a:stretch>
            <a:fillRect/>
          </a:stretch>
        </p:blipFill>
        <p:spPr>
          <a:xfrm>
            <a:off x="2286000" y="0"/>
            <a:ext cx="6858000" cy="5143500"/>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763</Words>
  <Application>Microsoft Macintosh PowerPoint</Application>
  <PresentationFormat>On-screen Show (16:9)</PresentationFormat>
  <Paragraphs>71</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Nexa</vt:lpstr>
      <vt:lpstr>Trebuchet MS</vt:lpstr>
      <vt:lpstr>Simple Light</vt:lpstr>
      <vt:lpstr>PowerPoint Presentation</vt:lpstr>
      <vt:lpstr>Scatter plots &amp; Types of Association</vt:lpstr>
      <vt:lpstr>Scatter plots &amp; Types of Association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cp:revision>
  <dcterms:modified xsi:type="dcterms:W3CDTF">2023-01-30T20:51:17Z</dcterms:modified>
</cp:coreProperties>
</file>